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lice" pitchFamily="2" charset="0"/>
      <p:regular r:id="rId18"/>
    </p:embeddedFont>
    <p:embeddedFont>
      <p:font typeface="Alice Bold" panose="020B0604020202020204" charset="0"/>
      <p:regular r:id="rId19"/>
    </p:embeddedFont>
    <p:embeddedFont>
      <p:font typeface="Arial" panose="020B0604020202020204" pitchFamily="34" charset="0"/>
      <p:regular r:id="rId20"/>
    </p:embeddedFont>
    <p:embeddedFont>
      <p:font typeface="Arial Bold" panose="020B0704020202020204" pitchFamily="34" charset="0"/>
      <p:regular r:id="rId21"/>
      <p:bold r:id="rId22"/>
    </p:embeddedFont>
    <p:embeddedFont>
      <p:font typeface="Calibri" panose="020F0502020204030204" pitchFamily="34" charset="0"/>
      <p:regular r:id="rId23"/>
      <p:bold r:id="rId24"/>
      <p:italic r:id="rId25"/>
      <p:boldItalic r:id="rId26"/>
    </p:embeddedFont>
    <p:embeddedFont>
      <p:font typeface="Canva Sans" panose="020B0604020202020204" charset="0"/>
      <p:regular r:id="rId27"/>
    </p:embeddedFont>
    <p:embeddedFont>
      <p:font typeface="Canva Sans Bold" panose="020B0604020202020204" charset="0"/>
      <p:regular r:id="rId28"/>
    </p:embeddedFont>
    <p:embeddedFont>
      <p:font typeface="Cinzel" panose="020B0604020202020204" charset="0"/>
      <p:regular r:id="rId29"/>
    </p:embeddedFont>
    <p:embeddedFont>
      <p:font typeface="Comic Sans" panose="020B0604020202020204" charset="0"/>
      <p:regular r:id="rId30"/>
    </p:embeddedFont>
    <p:embeddedFont>
      <p:font typeface="Gagalin" panose="020B0604020202020204" charset="0"/>
      <p:regular r:id="rId31"/>
    </p:embeddedFont>
    <p:embeddedFont>
      <p:font typeface="Lora" pitchFamily="2" charset="0"/>
      <p:regular r:id="rId32"/>
      <p:bold r:id="rId33"/>
      <p:italic r:id="rId34"/>
      <p:boldItalic r:id="rId35"/>
    </p:embeddedFont>
    <p:embeddedFont>
      <p:font typeface="Questrial" pitchFamily="2" charset="0"/>
      <p:regular r:id="rId36"/>
    </p:embeddedFont>
    <p:embeddedFont>
      <p:font typeface="Roboto" panose="02000000000000000000" pitchFamily="2" charset="0"/>
      <p:regular r:id="rId37"/>
      <p:bold r:id="rId38"/>
      <p:italic r:id="rId39"/>
      <p:boldItalic r:id="rId40"/>
    </p:embeddedFont>
    <p:embeddedFont>
      <p:font typeface="Twister" charset="0"/>
      <p:regular r:id="rId41"/>
    </p:embeddedFont>
    <p:embeddedFont>
      <p:font typeface="มอนตี้ Bold" panose="020B0604020202020204" charset="-34"/>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tableStyles" Target="tableStyles.xml"/><Relationship Id="rId20" Type="http://schemas.openxmlformats.org/officeDocument/2006/relationships/font" Target="fonts/font3.fntdata"/><Relationship Id="rId41" Type="http://schemas.openxmlformats.org/officeDocument/2006/relationships/font" Target="fonts/font2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jpe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image" Target="../media/image20.sv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3866134">
            <a:off x="4629092" y="2543164"/>
            <a:ext cx="10642196" cy="9458252"/>
          </a:xfrm>
          <a:custGeom>
            <a:avLst/>
            <a:gdLst/>
            <a:ahLst/>
            <a:cxnLst/>
            <a:rect l="l" t="t" r="r" b="b"/>
            <a:pathLst>
              <a:path w="10642196" h="9458252">
                <a:moveTo>
                  <a:pt x="0" y="0"/>
                </a:moveTo>
                <a:lnTo>
                  <a:pt x="10642196" y="0"/>
                </a:lnTo>
                <a:lnTo>
                  <a:pt x="10642196" y="9458252"/>
                </a:lnTo>
                <a:lnTo>
                  <a:pt x="0" y="9458252"/>
                </a:lnTo>
                <a:lnTo>
                  <a:pt x="0" y="0"/>
                </a:lnTo>
                <a:close/>
              </a:path>
            </a:pathLst>
          </a:custGeom>
          <a:blipFill>
            <a:blip r:embed="rId2">
              <a:alphaModFix amt="31999"/>
            </a:blip>
            <a:stretch>
              <a:fillRect/>
            </a:stretch>
          </a:blipFill>
        </p:spPr>
      </p:sp>
      <p:sp>
        <p:nvSpPr>
          <p:cNvPr id="3" name="Freeform 3"/>
          <p:cNvSpPr/>
          <p:nvPr/>
        </p:nvSpPr>
        <p:spPr>
          <a:xfrm rot="1533865">
            <a:off x="11933582" y="2915272"/>
            <a:ext cx="9855808" cy="8229600"/>
          </a:xfrm>
          <a:custGeom>
            <a:avLst/>
            <a:gdLst/>
            <a:ahLst/>
            <a:cxnLst/>
            <a:rect l="l" t="t" r="r" b="b"/>
            <a:pathLst>
              <a:path w="9855808" h="8229600">
                <a:moveTo>
                  <a:pt x="0" y="0"/>
                </a:moveTo>
                <a:lnTo>
                  <a:pt x="9855808" y="0"/>
                </a:lnTo>
                <a:lnTo>
                  <a:pt x="9855808" y="8229600"/>
                </a:lnTo>
                <a:lnTo>
                  <a:pt x="0" y="8229600"/>
                </a:lnTo>
                <a:lnTo>
                  <a:pt x="0" y="0"/>
                </a:lnTo>
                <a:close/>
              </a:path>
            </a:pathLst>
          </a:custGeom>
          <a:blipFill>
            <a:blip r:embed="rId3">
              <a:alphaModFix amt="40000"/>
            </a:blip>
            <a:stretch>
              <a:fillRect/>
            </a:stretch>
          </a:blipFill>
        </p:spPr>
      </p:sp>
      <p:sp>
        <p:nvSpPr>
          <p:cNvPr id="4" name="Freeform 4"/>
          <p:cNvSpPr/>
          <p:nvPr/>
        </p:nvSpPr>
        <p:spPr>
          <a:xfrm rot="-9266134">
            <a:off x="-2346589" y="4004496"/>
            <a:ext cx="9855808" cy="8229600"/>
          </a:xfrm>
          <a:custGeom>
            <a:avLst/>
            <a:gdLst/>
            <a:ahLst/>
            <a:cxnLst/>
            <a:rect l="l" t="t" r="r" b="b"/>
            <a:pathLst>
              <a:path w="9855808" h="8229600">
                <a:moveTo>
                  <a:pt x="0" y="0"/>
                </a:moveTo>
                <a:lnTo>
                  <a:pt x="9855808" y="0"/>
                </a:lnTo>
                <a:lnTo>
                  <a:pt x="9855808" y="8229600"/>
                </a:lnTo>
                <a:lnTo>
                  <a:pt x="0" y="8229600"/>
                </a:lnTo>
                <a:lnTo>
                  <a:pt x="0" y="0"/>
                </a:lnTo>
                <a:close/>
              </a:path>
            </a:pathLst>
          </a:custGeom>
          <a:blipFill>
            <a:blip r:embed="rId3">
              <a:alphaModFix amt="40000"/>
            </a:blip>
            <a:stretch>
              <a:fillRect/>
            </a:stretch>
          </a:blipFill>
        </p:spPr>
      </p:sp>
      <p:sp>
        <p:nvSpPr>
          <p:cNvPr id="6" name="TextBox 6"/>
          <p:cNvSpPr txBox="1"/>
          <p:nvPr/>
        </p:nvSpPr>
        <p:spPr>
          <a:xfrm>
            <a:off x="4828115" y="5009784"/>
            <a:ext cx="2746221" cy="877570"/>
          </a:xfrm>
          <a:prstGeom prst="rect">
            <a:avLst/>
          </a:prstGeom>
        </p:spPr>
        <p:txBody>
          <a:bodyPr lIns="0" tIns="0" rIns="0" bIns="0" rtlCol="0" anchor="t">
            <a:spAutoFit/>
          </a:bodyPr>
          <a:lstStyle/>
          <a:p>
            <a:pPr algn="ctr">
              <a:lnSpc>
                <a:spcPts val="7040"/>
              </a:lnSpc>
            </a:pPr>
            <a:r>
              <a:rPr lang="en-US" sz="3600" dirty="0">
                <a:solidFill>
                  <a:srgbClr val="000000"/>
                </a:solidFill>
                <a:latin typeface="Roboto"/>
                <a:ea typeface="Roboto"/>
                <a:cs typeface="Roboto"/>
                <a:sym typeface="Roboto"/>
              </a:rPr>
              <a:t>Title</a:t>
            </a:r>
            <a:r>
              <a:rPr lang="en-US" sz="5500" dirty="0">
                <a:solidFill>
                  <a:srgbClr val="000000"/>
                </a:solidFill>
                <a:latin typeface="Roboto"/>
                <a:ea typeface="Roboto"/>
                <a:cs typeface="Roboto"/>
                <a:sym typeface="Roboto"/>
              </a:rPr>
              <a:t> :</a:t>
            </a:r>
          </a:p>
        </p:txBody>
      </p:sp>
      <p:sp>
        <p:nvSpPr>
          <p:cNvPr id="7" name="TextBox 7"/>
          <p:cNvSpPr txBox="1"/>
          <p:nvPr/>
        </p:nvSpPr>
        <p:spPr>
          <a:xfrm>
            <a:off x="5401160" y="4966410"/>
            <a:ext cx="9425703" cy="786690"/>
          </a:xfrm>
          <a:prstGeom prst="rect">
            <a:avLst/>
          </a:prstGeom>
        </p:spPr>
        <p:txBody>
          <a:bodyPr wrap="square" lIns="0" tIns="0" rIns="0" bIns="0" rtlCol="0" anchor="t">
            <a:spAutoFit/>
          </a:bodyPr>
          <a:lstStyle/>
          <a:p>
            <a:pPr algn="ctr">
              <a:lnSpc>
                <a:spcPts val="7039"/>
              </a:lnSpc>
              <a:spcBef>
                <a:spcPct val="0"/>
              </a:spcBef>
            </a:pPr>
            <a:r>
              <a:rPr lang="en-US" sz="3600" dirty="0">
                <a:solidFill>
                  <a:srgbClr val="000000"/>
                </a:solidFill>
                <a:latin typeface="Alice Bold"/>
                <a:ea typeface="Alice Bold"/>
                <a:cs typeface="Alice Bold"/>
                <a:sym typeface="Alice Bold"/>
              </a:rPr>
              <a:t>“Touchless Water Dispenser”</a:t>
            </a:r>
          </a:p>
        </p:txBody>
      </p:sp>
      <p:sp>
        <p:nvSpPr>
          <p:cNvPr id="8" name="TextBox 8"/>
          <p:cNvSpPr txBox="1"/>
          <p:nvPr/>
        </p:nvSpPr>
        <p:spPr>
          <a:xfrm>
            <a:off x="9794077" y="7592913"/>
            <a:ext cx="9374966" cy="2427540"/>
          </a:xfrm>
          <a:prstGeom prst="rect">
            <a:avLst/>
          </a:prstGeom>
        </p:spPr>
        <p:txBody>
          <a:bodyPr lIns="0" tIns="0" rIns="0" bIns="0" rtlCol="0" anchor="t">
            <a:spAutoFit/>
          </a:bodyPr>
          <a:lstStyle/>
          <a:p>
            <a:pPr algn="just">
              <a:lnSpc>
                <a:spcPts val="3768"/>
              </a:lnSpc>
            </a:pPr>
            <a:r>
              <a:rPr lang="en-US" sz="2400" b="1" dirty="0">
                <a:solidFill>
                  <a:srgbClr val="000000"/>
                </a:solidFill>
                <a:latin typeface="Arial Bold"/>
                <a:ea typeface="Arial Bold"/>
                <a:cs typeface="Arial Bold"/>
                <a:sym typeface="Arial Bold"/>
              </a:rPr>
              <a:t>PRAVIN K</a:t>
            </a:r>
            <a:r>
              <a:rPr lang="en-US" sz="2400" dirty="0">
                <a:solidFill>
                  <a:srgbClr val="000000"/>
                </a:solidFill>
                <a:latin typeface="Arial"/>
                <a:ea typeface="Arial"/>
                <a:cs typeface="Arial"/>
                <a:sym typeface="Arial"/>
              </a:rPr>
              <a:t> [REG. NO: 22THO277]</a:t>
            </a:r>
          </a:p>
          <a:p>
            <a:pPr algn="just">
              <a:lnSpc>
                <a:spcPts val="3768"/>
              </a:lnSpc>
            </a:pPr>
            <a:r>
              <a:rPr lang="en-US" sz="2400" b="1" dirty="0">
                <a:solidFill>
                  <a:srgbClr val="000000"/>
                </a:solidFill>
                <a:latin typeface="Arial Bold"/>
                <a:ea typeface="Arial Bold"/>
                <a:cs typeface="Arial Bold"/>
                <a:sym typeface="Arial Bold"/>
              </a:rPr>
              <a:t>TRAVIDRAJ A</a:t>
            </a:r>
            <a:r>
              <a:rPr lang="en-US" sz="2400" dirty="0">
                <a:solidFill>
                  <a:srgbClr val="000000"/>
                </a:solidFill>
                <a:latin typeface="Arial"/>
                <a:ea typeface="Arial"/>
                <a:cs typeface="Arial"/>
                <a:sym typeface="Arial"/>
              </a:rPr>
              <a:t> [REG. NO: 22TE0060]</a:t>
            </a:r>
          </a:p>
          <a:p>
            <a:pPr algn="just">
              <a:lnSpc>
                <a:spcPts val="3768"/>
              </a:lnSpc>
            </a:pPr>
            <a:r>
              <a:rPr lang="en-US" sz="2400" b="1" dirty="0">
                <a:solidFill>
                  <a:srgbClr val="000000"/>
                </a:solidFill>
                <a:latin typeface="Arial Bold"/>
                <a:ea typeface="Arial Bold"/>
                <a:cs typeface="Arial Bold"/>
                <a:sym typeface="Arial Bold"/>
              </a:rPr>
              <a:t>VISHWA V</a:t>
            </a:r>
            <a:r>
              <a:rPr lang="en-US" sz="2400" dirty="0">
                <a:solidFill>
                  <a:srgbClr val="000000"/>
                </a:solidFill>
                <a:latin typeface="Arial"/>
                <a:ea typeface="Arial"/>
                <a:cs typeface="Arial"/>
                <a:sym typeface="Arial"/>
              </a:rPr>
              <a:t> [REG. NO: 22TH0316]</a:t>
            </a:r>
          </a:p>
          <a:p>
            <a:pPr algn="just">
              <a:lnSpc>
                <a:spcPts val="3768"/>
              </a:lnSpc>
            </a:pPr>
            <a:r>
              <a:rPr lang="en-US" sz="2400" b="1" dirty="0">
                <a:solidFill>
                  <a:srgbClr val="000000"/>
                </a:solidFill>
                <a:latin typeface="Arial Bold"/>
                <a:ea typeface="Arial Bold"/>
                <a:cs typeface="Arial Bold"/>
                <a:sym typeface="Arial Bold"/>
              </a:rPr>
              <a:t>NAVEEN MATHIMARAN T</a:t>
            </a:r>
            <a:r>
              <a:rPr lang="en-US" sz="2400" dirty="0">
                <a:solidFill>
                  <a:srgbClr val="000000"/>
                </a:solidFill>
                <a:latin typeface="Arial"/>
                <a:ea typeface="Arial"/>
                <a:cs typeface="Arial"/>
                <a:sym typeface="Arial"/>
              </a:rPr>
              <a:t> [REG. NO: 22TH0267]</a:t>
            </a:r>
          </a:p>
          <a:p>
            <a:pPr algn="just">
              <a:lnSpc>
                <a:spcPts val="3768"/>
              </a:lnSpc>
              <a:spcBef>
                <a:spcPct val="0"/>
              </a:spcBef>
            </a:pPr>
            <a:endParaRPr lang="en-US" sz="2400" dirty="0">
              <a:solidFill>
                <a:srgbClr val="000000"/>
              </a:solidFill>
              <a:latin typeface="Arial"/>
              <a:ea typeface="Arial"/>
              <a:cs typeface="Arial"/>
              <a:sym typeface="Arial"/>
            </a:endParaRPr>
          </a:p>
        </p:txBody>
      </p:sp>
      <p:sp>
        <p:nvSpPr>
          <p:cNvPr id="9" name="TextBox 9"/>
          <p:cNvSpPr txBox="1"/>
          <p:nvPr/>
        </p:nvSpPr>
        <p:spPr>
          <a:xfrm>
            <a:off x="9794077" y="6581451"/>
            <a:ext cx="5832852" cy="776816"/>
          </a:xfrm>
          <a:prstGeom prst="rect">
            <a:avLst/>
          </a:prstGeom>
        </p:spPr>
        <p:txBody>
          <a:bodyPr lIns="0" tIns="0" rIns="0" bIns="0" rtlCol="0" anchor="t">
            <a:spAutoFit/>
          </a:bodyPr>
          <a:lstStyle/>
          <a:p>
            <a:pPr algn="l">
              <a:lnSpc>
                <a:spcPts val="6720"/>
              </a:lnSpc>
            </a:pPr>
            <a:r>
              <a:rPr lang="en-US" sz="4000" b="1" dirty="0">
                <a:solidFill>
                  <a:srgbClr val="000000"/>
                </a:solidFill>
                <a:latin typeface="Canva Sans Bold"/>
                <a:ea typeface="Canva Sans Bold"/>
                <a:cs typeface="Canva Sans Bold"/>
                <a:sym typeface="Canva Sans Bold"/>
              </a:rPr>
              <a:t>Submit by:</a:t>
            </a:r>
          </a:p>
        </p:txBody>
      </p:sp>
      <p:sp>
        <p:nvSpPr>
          <p:cNvPr id="10" name="TextBox 10"/>
          <p:cNvSpPr txBox="1"/>
          <p:nvPr/>
        </p:nvSpPr>
        <p:spPr>
          <a:xfrm>
            <a:off x="1055825" y="6948251"/>
            <a:ext cx="4829994" cy="811530"/>
          </a:xfrm>
          <a:prstGeom prst="rect">
            <a:avLst/>
          </a:prstGeom>
        </p:spPr>
        <p:txBody>
          <a:bodyPr lIns="0" tIns="0" rIns="0" bIns="0" rtlCol="0" anchor="t">
            <a:spAutoFit/>
          </a:bodyPr>
          <a:lstStyle/>
          <a:p>
            <a:pPr algn="l">
              <a:lnSpc>
                <a:spcPts val="6719"/>
              </a:lnSpc>
            </a:pPr>
            <a:r>
              <a:rPr lang="en-US" sz="4800" b="1" dirty="0">
                <a:solidFill>
                  <a:srgbClr val="000000"/>
                </a:solidFill>
                <a:latin typeface="Canva Sans Bold"/>
                <a:ea typeface="Canva Sans Bold"/>
                <a:cs typeface="Canva Sans Bold"/>
                <a:sym typeface="Canva Sans Bold"/>
              </a:rPr>
              <a:t>Guided by:</a:t>
            </a:r>
          </a:p>
        </p:txBody>
      </p:sp>
      <p:sp>
        <p:nvSpPr>
          <p:cNvPr id="11" name="TextBox 11"/>
          <p:cNvSpPr txBox="1"/>
          <p:nvPr/>
        </p:nvSpPr>
        <p:spPr>
          <a:xfrm>
            <a:off x="855971" y="7978763"/>
            <a:ext cx="6158143" cy="2150110"/>
          </a:xfrm>
          <a:prstGeom prst="rect">
            <a:avLst/>
          </a:prstGeom>
        </p:spPr>
        <p:txBody>
          <a:bodyPr lIns="0" tIns="0" rIns="0" bIns="0" rtlCol="0" anchor="t">
            <a:spAutoFit/>
          </a:bodyPr>
          <a:lstStyle/>
          <a:p>
            <a:pPr algn="ctr">
              <a:lnSpc>
                <a:spcPts val="4340"/>
              </a:lnSpc>
            </a:pPr>
            <a:r>
              <a:rPr lang="en-US" sz="3100" b="1">
                <a:solidFill>
                  <a:srgbClr val="000000"/>
                </a:solidFill>
                <a:latin typeface="Canva Sans Bold"/>
                <a:ea typeface="Canva Sans Bold"/>
                <a:cs typeface="Canva Sans Bold"/>
                <a:sym typeface="Canva Sans Bold"/>
              </a:rPr>
              <a:t>Dr. P. SIVAKUMAR   M.E., Ph.D</a:t>
            </a:r>
          </a:p>
          <a:p>
            <a:pPr algn="ctr">
              <a:lnSpc>
                <a:spcPts val="4340"/>
              </a:lnSpc>
            </a:pPr>
            <a:r>
              <a:rPr lang="en-US" sz="3100">
                <a:solidFill>
                  <a:srgbClr val="000000"/>
                </a:solidFill>
                <a:latin typeface="Canva Sans"/>
                <a:ea typeface="Canva Sans"/>
                <a:cs typeface="Canva Sans"/>
                <a:sym typeface="Canva Sans"/>
              </a:rPr>
              <a:t>Professor &amp; Head of the Department</a:t>
            </a:r>
          </a:p>
          <a:p>
            <a:pPr algn="ctr">
              <a:lnSpc>
                <a:spcPts val="4340"/>
              </a:lnSpc>
            </a:pPr>
            <a:endParaRPr lang="en-US" sz="3100">
              <a:solidFill>
                <a:srgbClr val="000000"/>
              </a:solidFill>
              <a:latin typeface="Canva Sans"/>
              <a:ea typeface="Canva Sans"/>
              <a:cs typeface="Canva Sans"/>
              <a:sym typeface="Canva Sans"/>
            </a:endParaRPr>
          </a:p>
        </p:txBody>
      </p:sp>
      <p:sp>
        <p:nvSpPr>
          <p:cNvPr id="12" name="TextBox 12"/>
          <p:cNvSpPr txBox="1"/>
          <p:nvPr/>
        </p:nvSpPr>
        <p:spPr>
          <a:xfrm>
            <a:off x="3521644" y="3615589"/>
            <a:ext cx="10561558" cy="815544"/>
          </a:xfrm>
          <a:prstGeom prst="rect">
            <a:avLst/>
          </a:prstGeom>
        </p:spPr>
        <p:txBody>
          <a:bodyPr wrap="square" lIns="0" tIns="0" rIns="0" bIns="0" rtlCol="0" anchor="t">
            <a:spAutoFit/>
          </a:bodyPr>
          <a:lstStyle/>
          <a:p>
            <a:pPr algn="ctr">
              <a:lnSpc>
                <a:spcPts val="7279"/>
              </a:lnSpc>
            </a:pPr>
            <a:r>
              <a:rPr lang="en-US" sz="3600" dirty="0">
                <a:solidFill>
                  <a:srgbClr val="000000"/>
                </a:solidFill>
                <a:latin typeface="Alice Bold"/>
                <a:ea typeface="Alice Bold"/>
                <a:cs typeface="Alice Bold"/>
                <a:sym typeface="Alice Bold"/>
              </a:rPr>
              <a:t>DEPARTMENT OF INFORMATION  TECHNOLOGY </a:t>
            </a:r>
          </a:p>
        </p:txBody>
      </p:sp>
      <p:pic>
        <p:nvPicPr>
          <p:cNvPr id="1027" name="Picture 3">
            <a:extLst>
              <a:ext uri="{FF2B5EF4-FFF2-40B4-BE49-F238E27FC236}">
                <a16:creationId xmlns:a16="http://schemas.microsoft.com/office/drawing/2014/main" id="{BC99D596-26CC-9017-A235-3959CF6FF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627" y="158127"/>
            <a:ext cx="13851592" cy="320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2893084">
            <a:off x="-343433" y="-2092184"/>
            <a:ext cx="6715726" cy="6936430"/>
          </a:xfrm>
          <a:custGeom>
            <a:avLst/>
            <a:gdLst/>
            <a:ahLst/>
            <a:cxnLst/>
            <a:rect l="l" t="t" r="r" b="b"/>
            <a:pathLst>
              <a:path w="6715726" h="6936430">
                <a:moveTo>
                  <a:pt x="0" y="0"/>
                </a:moveTo>
                <a:lnTo>
                  <a:pt x="6715725" y="0"/>
                </a:lnTo>
                <a:lnTo>
                  <a:pt x="6715725" y="6936431"/>
                </a:lnTo>
                <a:lnTo>
                  <a:pt x="0" y="6936431"/>
                </a:lnTo>
                <a:lnTo>
                  <a:pt x="0" y="0"/>
                </a:lnTo>
                <a:close/>
              </a:path>
            </a:pathLst>
          </a:custGeom>
          <a:blipFill>
            <a:blip r:embed="rId2"/>
            <a:stretch>
              <a:fillRect/>
            </a:stretch>
          </a:blipFill>
        </p:spPr>
      </p:sp>
      <p:sp>
        <p:nvSpPr>
          <p:cNvPr id="3" name="Freeform 3"/>
          <p:cNvSpPr/>
          <p:nvPr/>
        </p:nvSpPr>
        <p:spPr>
          <a:xfrm rot="-7716179">
            <a:off x="15658628" y="7006715"/>
            <a:ext cx="3201345" cy="4503170"/>
          </a:xfrm>
          <a:custGeom>
            <a:avLst/>
            <a:gdLst/>
            <a:ahLst/>
            <a:cxnLst/>
            <a:rect l="l" t="t" r="r" b="b"/>
            <a:pathLst>
              <a:path w="3201345" h="4503170">
                <a:moveTo>
                  <a:pt x="0" y="0"/>
                </a:moveTo>
                <a:lnTo>
                  <a:pt x="3201344" y="0"/>
                </a:lnTo>
                <a:lnTo>
                  <a:pt x="3201344" y="4503170"/>
                </a:lnTo>
                <a:lnTo>
                  <a:pt x="0" y="4503170"/>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3855" y="7869213"/>
            <a:ext cx="2785137" cy="2778174"/>
          </a:xfrm>
          <a:custGeom>
            <a:avLst/>
            <a:gdLst/>
            <a:ahLst/>
            <a:cxnLst/>
            <a:rect l="l" t="t" r="r" b="b"/>
            <a:pathLst>
              <a:path w="2785137" h="2778174">
                <a:moveTo>
                  <a:pt x="0" y="0"/>
                </a:moveTo>
                <a:lnTo>
                  <a:pt x="2785137" y="0"/>
                </a:lnTo>
                <a:lnTo>
                  <a:pt x="2785137" y="2778174"/>
                </a:lnTo>
                <a:lnTo>
                  <a:pt x="0" y="2778174"/>
                </a:lnTo>
                <a:lnTo>
                  <a:pt x="0" y="0"/>
                </a:lnTo>
                <a:close/>
              </a:path>
            </a:pathLst>
          </a:custGeom>
          <a:blipFill>
            <a:blip r:embed="rId5">
              <a:alphaModFix amt="62000"/>
            </a:blip>
            <a:stretch>
              <a:fillRect/>
            </a:stretch>
          </a:blipFill>
        </p:spPr>
      </p:sp>
      <p:sp>
        <p:nvSpPr>
          <p:cNvPr id="5" name="TextBox 5"/>
          <p:cNvSpPr txBox="1"/>
          <p:nvPr/>
        </p:nvSpPr>
        <p:spPr>
          <a:xfrm>
            <a:off x="2326301" y="2273621"/>
            <a:ext cx="14932999" cy="6659878"/>
          </a:xfrm>
          <a:prstGeom prst="rect">
            <a:avLst/>
          </a:prstGeom>
        </p:spPr>
        <p:txBody>
          <a:bodyPr lIns="0" tIns="0" rIns="0" bIns="0" rtlCol="0" anchor="t">
            <a:spAutoFit/>
          </a:bodyPr>
          <a:lstStyle/>
          <a:p>
            <a:pPr marL="582943" lvl="1" indent="-291471" algn="l">
              <a:lnSpc>
                <a:spcPts val="4050"/>
              </a:lnSpc>
              <a:buAutoNum type="arabicPeriod"/>
            </a:pPr>
            <a:r>
              <a:rPr lang="en-US" sz="2700">
                <a:solidFill>
                  <a:srgbClr val="000000"/>
                </a:solidFill>
                <a:latin typeface="Lora"/>
                <a:ea typeface="Lora"/>
                <a:cs typeface="Lora"/>
                <a:sym typeface="Lora"/>
              </a:rPr>
              <a:t>The Touchless Water Dispenser is designed to automatically fill containers without physical contact. The process begins when the IR sensor detects a container placed under the system. Once detected, the DC motor moves a sensor mechanism to measure the container's height, determining how much water it can safely hold.</a:t>
            </a:r>
          </a:p>
          <a:p>
            <a:pPr marL="582943" lvl="1" indent="-291471" algn="l">
              <a:lnSpc>
                <a:spcPts val="4050"/>
              </a:lnSpc>
              <a:buAutoNum type="arabicPeriod"/>
            </a:pPr>
            <a:r>
              <a:rPr lang="en-US" sz="2700">
                <a:solidFill>
                  <a:srgbClr val="000000"/>
                </a:solidFill>
                <a:latin typeface="Lora"/>
                <a:ea typeface="Lora"/>
                <a:cs typeface="Lora"/>
                <a:sym typeface="Lora"/>
              </a:rPr>
              <a:t>After measuring, the VL53L0X LiDAR sensor continuously monitors the water level in the container. The system calculates the target fill level by subtracting the container height from a predefined frame size.</a:t>
            </a:r>
          </a:p>
          <a:p>
            <a:pPr marL="582943" lvl="1" indent="-291471" algn="l">
              <a:lnSpc>
                <a:spcPts val="4050"/>
              </a:lnSpc>
              <a:buAutoNum type="arabicPeriod"/>
            </a:pPr>
            <a:r>
              <a:rPr lang="en-US" sz="2700">
                <a:solidFill>
                  <a:srgbClr val="000000"/>
                </a:solidFill>
                <a:latin typeface="Lora"/>
                <a:ea typeface="Lora"/>
                <a:cs typeface="Lora"/>
                <a:sym typeface="Lora"/>
              </a:rPr>
              <a:t>Then, the water pump is activated via the L298N motor driver, and water starts filling the container. As the water rises, the LiDAR sensor checks if it has reached the target level. Once the desired level is achieved, the pump automatically turns off, and the system stops all activity.</a:t>
            </a:r>
          </a:p>
          <a:p>
            <a:pPr marL="582943" lvl="1" indent="-291471" algn="l">
              <a:lnSpc>
                <a:spcPts val="4050"/>
              </a:lnSpc>
              <a:buAutoNum type="arabicPeriod"/>
            </a:pPr>
            <a:r>
              <a:rPr lang="en-US" sz="2700">
                <a:solidFill>
                  <a:srgbClr val="000000"/>
                </a:solidFill>
                <a:latin typeface="Lora"/>
                <a:ea typeface="Lora"/>
                <a:cs typeface="Lora"/>
                <a:sym typeface="Lora"/>
              </a:rPr>
              <a:t>This ensures touchless, accurate, and safe water dispensing with minimal human involvement, promoting hygiene and efficiency.</a:t>
            </a:r>
          </a:p>
        </p:txBody>
      </p:sp>
      <p:sp>
        <p:nvSpPr>
          <p:cNvPr id="6" name="TextBox 6"/>
          <p:cNvSpPr txBox="1"/>
          <p:nvPr/>
        </p:nvSpPr>
        <p:spPr>
          <a:xfrm>
            <a:off x="469681" y="107632"/>
            <a:ext cx="11350895" cy="1651635"/>
          </a:xfrm>
          <a:prstGeom prst="rect">
            <a:avLst/>
          </a:prstGeom>
        </p:spPr>
        <p:txBody>
          <a:bodyPr lIns="0" tIns="0" rIns="0" bIns="0" rtlCol="0" anchor="t">
            <a:spAutoFit/>
          </a:bodyPr>
          <a:lstStyle/>
          <a:p>
            <a:pPr algn="ctr">
              <a:lnSpc>
                <a:spcPts val="13439"/>
              </a:lnSpc>
              <a:spcBef>
                <a:spcPct val="0"/>
              </a:spcBef>
            </a:pPr>
            <a:r>
              <a:rPr lang="en-US" sz="9600">
                <a:solidFill>
                  <a:srgbClr val="000000"/>
                </a:solidFill>
                <a:latin typeface="Alice"/>
                <a:ea typeface="Alice"/>
                <a:cs typeface="Alice"/>
                <a:sym typeface="Alice"/>
              </a:rPr>
              <a:t>About the project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F5"/>
        </a:solidFill>
        <a:effectLst/>
      </p:bgPr>
    </p:bg>
    <p:spTree>
      <p:nvGrpSpPr>
        <p:cNvPr id="1" name=""/>
        <p:cNvGrpSpPr/>
        <p:nvPr/>
      </p:nvGrpSpPr>
      <p:grpSpPr>
        <a:xfrm>
          <a:off x="0" y="0"/>
          <a:ext cx="0" cy="0"/>
          <a:chOff x="0" y="0"/>
          <a:chExt cx="0" cy="0"/>
        </a:xfrm>
      </p:grpSpPr>
      <p:sp>
        <p:nvSpPr>
          <p:cNvPr id="2" name="Freeform 2"/>
          <p:cNvSpPr/>
          <p:nvPr/>
        </p:nvSpPr>
        <p:spPr>
          <a:xfrm rot="-2002589">
            <a:off x="-1398277" y="-673592"/>
            <a:ext cx="4050506" cy="3247770"/>
          </a:xfrm>
          <a:custGeom>
            <a:avLst/>
            <a:gdLst/>
            <a:ahLst/>
            <a:cxnLst/>
            <a:rect l="l" t="t" r="r" b="b"/>
            <a:pathLst>
              <a:path w="4050506" h="3247770">
                <a:moveTo>
                  <a:pt x="0" y="0"/>
                </a:moveTo>
                <a:lnTo>
                  <a:pt x="4050506" y="0"/>
                </a:lnTo>
                <a:lnTo>
                  <a:pt x="4050506" y="3247770"/>
                </a:lnTo>
                <a:lnTo>
                  <a:pt x="0" y="324777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6029472">
            <a:off x="16013239" y="7691548"/>
            <a:ext cx="4050506" cy="3247770"/>
          </a:xfrm>
          <a:custGeom>
            <a:avLst/>
            <a:gdLst/>
            <a:ahLst/>
            <a:cxnLst/>
            <a:rect l="l" t="t" r="r" b="b"/>
            <a:pathLst>
              <a:path w="4050506" h="3247770">
                <a:moveTo>
                  <a:pt x="0" y="0"/>
                </a:moveTo>
                <a:lnTo>
                  <a:pt x="4050506" y="0"/>
                </a:lnTo>
                <a:lnTo>
                  <a:pt x="4050506" y="3247770"/>
                </a:lnTo>
                <a:lnTo>
                  <a:pt x="0" y="324777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13188439" y="9258300"/>
            <a:ext cx="3179618" cy="3179618"/>
          </a:xfrm>
          <a:custGeom>
            <a:avLst/>
            <a:gdLst/>
            <a:ahLst/>
            <a:cxnLst/>
            <a:rect l="l" t="t" r="r" b="b"/>
            <a:pathLst>
              <a:path w="3179618" h="3179618">
                <a:moveTo>
                  <a:pt x="0" y="0"/>
                </a:moveTo>
                <a:lnTo>
                  <a:pt x="3179618" y="0"/>
                </a:lnTo>
                <a:lnTo>
                  <a:pt x="3179618" y="3179618"/>
                </a:lnTo>
                <a:lnTo>
                  <a:pt x="0" y="317961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5" name="Freeform 5"/>
          <p:cNvSpPr/>
          <p:nvPr/>
        </p:nvSpPr>
        <p:spPr>
          <a:xfrm rot="10289813">
            <a:off x="-315687" y="-2773725"/>
            <a:ext cx="1885327" cy="4114800"/>
          </a:xfrm>
          <a:custGeom>
            <a:avLst/>
            <a:gdLst/>
            <a:ahLst/>
            <a:cxnLst/>
            <a:rect l="l" t="t" r="r" b="b"/>
            <a:pathLst>
              <a:path w="1885327" h="4114800">
                <a:moveTo>
                  <a:pt x="0" y="0"/>
                </a:moveTo>
                <a:lnTo>
                  <a:pt x="1885326" y="0"/>
                </a:lnTo>
                <a:lnTo>
                  <a:pt x="188532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6" name="Freeform 6"/>
          <p:cNvSpPr/>
          <p:nvPr/>
        </p:nvSpPr>
        <p:spPr>
          <a:xfrm rot="-10800000" flipV="1">
            <a:off x="17553151" y="8388833"/>
            <a:ext cx="1885327" cy="4114800"/>
          </a:xfrm>
          <a:custGeom>
            <a:avLst/>
            <a:gdLst/>
            <a:ahLst/>
            <a:cxnLst/>
            <a:rect l="l" t="t" r="r" b="b"/>
            <a:pathLst>
              <a:path w="1885327" h="4114800">
                <a:moveTo>
                  <a:pt x="0" y="4114800"/>
                </a:moveTo>
                <a:lnTo>
                  <a:pt x="1885327" y="4114800"/>
                </a:lnTo>
                <a:lnTo>
                  <a:pt x="1885327"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Freeform 7"/>
          <p:cNvSpPr/>
          <p:nvPr/>
        </p:nvSpPr>
        <p:spPr>
          <a:xfrm>
            <a:off x="14473948" y="-1066731"/>
            <a:ext cx="3989364" cy="3416347"/>
          </a:xfrm>
          <a:custGeom>
            <a:avLst/>
            <a:gdLst/>
            <a:ahLst/>
            <a:cxnLst/>
            <a:rect l="l" t="t" r="r" b="b"/>
            <a:pathLst>
              <a:path w="3989364" h="3416347">
                <a:moveTo>
                  <a:pt x="0" y="0"/>
                </a:moveTo>
                <a:lnTo>
                  <a:pt x="3989365" y="0"/>
                </a:lnTo>
                <a:lnTo>
                  <a:pt x="3989365" y="3416346"/>
                </a:lnTo>
                <a:lnTo>
                  <a:pt x="0" y="34163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flipH="1" flipV="1">
            <a:off x="-396426" y="8738060"/>
            <a:ext cx="3989364" cy="3416347"/>
          </a:xfrm>
          <a:custGeom>
            <a:avLst/>
            <a:gdLst/>
            <a:ahLst/>
            <a:cxnLst/>
            <a:rect l="l" t="t" r="r" b="b"/>
            <a:pathLst>
              <a:path w="3989364" h="3416347">
                <a:moveTo>
                  <a:pt x="3989364" y="3416346"/>
                </a:moveTo>
                <a:lnTo>
                  <a:pt x="0" y="3416346"/>
                </a:lnTo>
                <a:lnTo>
                  <a:pt x="0" y="0"/>
                </a:lnTo>
                <a:lnTo>
                  <a:pt x="3989364" y="0"/>
                </a:lnTo>
                <a:lnTo>
                  <a:pt x="3989364" y="3416346"/>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4093340" y="60481"/>
            <a:ext cx="10380608" cy="1932709"/>
          </a:xfrm>
          <a:prstGeom prst="rect">
            <a:avLst/>
          </a:prstGeom>
        </p:spPr>
        <p:txBody>
          <a:bodyPr lIns="0" tIns="0" rIns="0" bIns="0" rtlCol="0" anchor="t">
            <a:spAutoFit/>
          </a:bodyPr>
          <a:lstStyle/>
          <a:p>
            <a:pPr algn="ctr">
              <a:lnSpc>
                <a:spcPts val="13207"/>
              </a:lnSpc>
            </a:pPr>
            <a:r>
              <a:rPr lang="en-US" sz="11688" b="1">
                <a:solidFill>
                  <a:srgbClr val="745252"/>
                </a:solidFill>
                <a:latin typeface="มอนตี้ Bold"/>
                <a:ea typeface="มอนตี้ Bold"/>
                <a:cs typeface="มอนตี้ Bold"/>
                <a:sym typeface="มอนตี้ Bold"/>
              </a:rPr>
              <a:t>SDG GOAL</a:t>
            </a:r>
          </a:p>
        </p:txBody>
      </p:sp>
      <p:grpSp>
        <p:nvGrpSpPr>
          <p:cNvPr id="10" name="Group 10"/>
          <p:cNvGrpSpPr/>
          <p:nvPr/>
        </p:nvGrpSpPr>
        <p:grpSpPr>
          <a:xfrm>
            <a:off x="2296499" y="2446324"/>
            <a:ext cx="14235178" cy="1548690"/>
            <a:chOff x="0" y="0"/>
            <a:chExt cx="18980238" cy="2064920"/>
          </a:xfrm>
        </p:grpSpPr>
        <p:grpSp>
          <p:nvGrpSpPr>
            <p:cNvPr id="11" name="Group 11"/>
            <p:cNvGrpSpPr/>
            <p:nvPr/>
          </p:nvGrpSpPr>
          <p:grpSpPr>
            <a:xfrm>
              <a:off x="0" y="0"/>
              <a:ext cx="1728586" cy="1728586"/>
              <a:chOff x="0" y="0"/>
              <a:chExt cx="812800" cy="812800"/>
            </a:xfrm>
          </p:grpSpPr>
          <p:sp>
            <p:nvSpPr>
              <p:cNvPr id="12" name="Freeform 12"/>
              <p:cNvSpPr/>
              <p:nvPr/>
            </p:nvSpPr>
            <p:spPr>
              <a:xfrm>
                <a:off x="0" y="0"/>
                <a:ext cx="812800" cy="812800"/>
              </a:xfrm>
              <a:custGeom>
                <a:avLst/>
                <a:gdLst/>
                <a:ahLst/>
                <a:cxnLst/>
                <a:rect l="l" t="t" r="r" b="b"/>
                <a:pathLst>
                  <a:path w="812800" h="812800">
                    <a:moveTo>
                      <a:pt x="137349" y="0"/>
                    </a:moveTo>
                    <a:lnTo>
                      <a:pt x="675451" y="0"/>
                    </a:lnTo>
                    <a:cubicBezTo>
                      <a:pt x="711878" y="0"/>
                      <a:pt x="746814" y="14471"/>
                      <a:pt x="772571" y="40228"/>
                    </a:cubicBezTo>
                    <a:cubicBezTo>
                      <a:pt x="798329" y="65986"/>
                      <a:pt x="812800" y="100922"/>
                      <a:pt x="812800" y="137349"/>
                    </a:cubicBezTo>
                    <a:lnTo>
                      <a:pt x="812800" y="675451"/>
                    </a:lnTo>
                    <a:cubicBezTo>
                      <a:pt x="812800" y="711878"/>
                      <a:pt x="798329" y="746814"/>
                      <a:pt x="772571" y="772571"/>
                    </a:cubicBezTo>
                    <a:cubicBezTo>
                      <a:pt x="746814" y="798329"/>
                      <a:pt x="711878" y="812800"/>
                      <a:pt x="675451" y="812800"/>
                    </a:cubicBezTo>
                    <a:lnTo>
                      <a:pt x="137349" y="812800"/>
                    </a:lnTo>
                    <a:cubicBezTo>
                      <a:pt x="100922" y="812800"/>
                      <a:pt x="65986" y="798329"/>
                      <a:pt x="40228" y="772571"/>
                    </a:cubicBezTo>
                    <a:cubicBezTo>
                      <a:pt x="14471" y="746814"/>
                      <a:pt x="0" y="711878"/>
                      <a:pt x="0" y="675451"/>
                    </a:cubicBezTo>
                    <a:lnTo>
                      <a:pt x="0" y="137349"/>
                    </a:lnTo>
                    <a:cubicBezTo>
                      <a:pt x="0" y="100922"/>
                      <a:pt x="14471" y="65986"/>
                      <a:pt x="40228" y="40228"/>
                    </a:cubicBezTo>
                    <a:cubicBezTo>
                      <a:pt x="65986" y="14471"/>
                      <a:pt x="100922" y="0"/>
                      <a:pt x="137349" y="0"/>
                    </a:cubicBezTo>
                    <a:close/>
                  </a:path>
                </a:pathLst>
              </a:custGeom>
              <a:blipFill>
                <a:blip r:embed="rId10"/>
                <a:stretch>
                  <a:fillRect/>
                </a:stretch>
              </a:blipFill>
            </p:spPr>
          </p:sp>
        </p:grpSp>
        <p:sp>
          <p:nvSpPr>
            <p:cNvPr id="13" name="TextBox 13"/>
            <p:cNvSpPr txBox="1"/>
            <p:nvPr/>
          </p:nvSpPr>
          <p:spPr>
            <a:xfrm>
              <a:off x="1728586" y="194210"/>
              <a:ext cx="17251652" cy="1870709"/>
            </a:xfrm>
            <a:prstGeom prst="rect">
              <a:avLst/>
            </a:prstGeom>
          </p:spPr>
          <p:txBody>
            <a:bodyPr lIns="0" tIns="0" rIns="0" bIns="0" rtlCol="0" anchor="t">
              <a:spAutoFit/>
            </a:bodyPr>
            <a:lstStyle/>
            <a:p>
              <a:pPr marL="582933" lvl="1" indent="-291467" algn="l">
                <a:lnSpc>
                  <a:spcPts val="3780"/>
                </a:lnSpc>
                <a:buFont typeface="Arial"/>
                <a:buChar char="•"/>
              </a:pPr>
              <a:r>
                <a:rPr lang="en-US" sz="2700" b="1">
                  <a:solidFill>
                    <a:srgbClr val="745252"/>
                  </a:solidFill>
                  <a:latin typeface="Canva Sans Bold"/>
                  <a:ea typeface="Canva Sans Bold"/>
                  <a:cs typeface="Canva Sans Bold"/>
                  <a:sym typeface="Canva Sans Bold"/>
                </a:rPr>
                <a:t>Goal 6:</a:t>
              </a:r>
              <a:r>
                <a:rPr lang="en-US" sz="2700">
                  <a:solidFill>
                    <a:srgbClr val="745252"/>
                  </a:solidFill>
                  <a:latin typeface="Canva Sans"/>
                  <a:ea typeface="Canva Sans"/>
                  <a:cs typeface="Canva Sans"/>
                  <a:sym typeface="Canva Sans"/>
                </a:rPr>
                <a:t> </a:t>
              </a:r>
              <a:r>
                <a:rPr lang="en-US" sz="2700" b="1">
                  <a:solidFill>
                    <a:srgbClr val="745252"/>
                  </a:solidFill>
                  <a:latin typeface="Canva Sans Bold"/>
                  <a:ea typeface="Canva Sans Bold"/>
                  <a:cs typeface="Canva Sans Bold"/>
                  <a:sym typeface="Canva Sans Bold"/>
                </a:rPr>
                <a:t>Clean Water and Sanitation </a:t>
              </a:r>
              <a:r>
                <a:rPr lang="en-US" sz="2700">
                  <a:solidFill>
                    <a:srgbClr val="745252"/>
                  </a:solidFill>
                  <a:latin typeface="Canva Sans"/>
                  <a:ea typeface="Canva Sans"/>
                  <a:cs typeface="Canva Sans"/>
                  <a:sym typeface="Canva Sans"/>
                </a:rPr>
                <a:t>– Ensures access to clean water through hygienic, touchless technology.</a:t>
              </a:r>
            </a:p>
            <a:p>
              <a:pPr algn="l">
                <a:lnSpc>
                  <a:spcPts val="3780"/>
                </a:lnSpc>
              </a:pPr>
              <a:endParaRPr lang="en-US" sz="2700">
                <a:solidFill>
                  <a:srgbClr val="745252"/>
                </a:solidFill>
                <a:latin typeface="Canva Sans"/>
                <a:ea typeface="Canva Sans"/>
                <a:cs typeface="Canva Sans"/>
                <a:sym typeface="Canva Sans"/>
              </a:endParaRPr>
            </a:p>
          </p:txBody>
        </p:sp>
      </p:grpSp>
      <p:grpSp>
        <p:nvGrpSpPr>
          <p:cNvPr id="14" name="Group 14"/>
          <p:cNvGrpSpPr/>
          <p:nvPr/>
        </p:nvGrpSpPr>
        <p:grpSpPr>
          <a:xfrm>
            <a:off x="2296499" y="7028352"/>
            <a:ext cx="14235178" cy="1296439"/>
            <a:chOff x="0" y="0"/>
            <a:chExt cx="18980238" cy="1728586"/>
          </a:xfrm>
        </p:grpSpPr>
        <p:grpSp>
          <p:nvGrpSpPr>
            <p:cNvPr id="15" name="Group 15"/>
            <p:cNvGrpSpPr/>
            <p:nvPr/>
          </p:nvGrpSpPr>
          <p:grpSpPr>
            <a:xfrm>
              <a:off x="0" y="0"/>
              <a:ext cx="1728586" cy="1728586"/>
              <a:chOff x="0" y="0"/>
              <a:chExt cx="812800" cy="812800"/>
            </a:xfrm>
          </p:grpSpPr>
          <p:sp>
            <p:nvSpPr>
              <p:cNvPr id="16" name="Freeform 16"/>
              <p:cNvSpPr/>
              <p:nvPr/>
            </p:nvSpPr>
            <p:spPr>
              <a:xfrm>
                <a:off x="0" y="0"/>
                <a:ext cx="812800" cy="812800"/>
              </a:xfrm>
              <a:custGeom>
                <a:avLst/>
                <a:gdLst/>
                <a:ahLst/>
                <a:cxnLst/>
                <a:rect l="l" t="t" r="r" b="b"/>
                <a:pathLst>
                  <a:path w="812800" h="812800">
                    <a:moveTo>
                      <a:pt x="137349" y="0"/>
                    </a:moveTo>
                    <a:lnTo>
                      <a:pt x="675451" y="0"/>
                    </a:lnTo>
                    <a:cubicBezTo>
                      <a:pt x="711878" y="0"/>
                      <a:pt x="746814" y="14471"/>
                      <a:pt x="772571" y="40228"/>
                    </a:cubicBezTo>
                    <a:cubicBezTo>
                      <a:pt x="798329" y="65986"/>
                      <a:pt x="812800" y="100922"/>
                      <a:pt x="812800" y="137349"/>
                    </a:cubicBezTo>
                    <a:lnTo>
                      <a:pt x="812800" y="675451"/>
                    </a:lnTo>
                    <a:cubicBezTo>
                      <a:pt x="812800" y="711878"/>
                      <a:pt x="798329" y="746814"/>
                      <a:pt x="772571" y="772571"/>
                    </a:cubicBezTo>
                    <a:cubicBezTo>
                      <a:pt x="746814" y="798329"/>
                      <a:pt x="711878" y="812800"/>
                      <a:pt x="675451" y="812800"/>
                    </a:cubicBezTo>
                    <a:lnTo>
                      <a:pt x="137349" y="812800"/>
                    </a:lnTo>
                    <a:cubicBezTo>
                      <a:pt x="100922" y="812800"/>
                      <a:pt x="65986" y="798329"/>
                      <a:pt x="40228" y="772571"/>
                    </a:cubicBezTo>
                    <a:cubicBezTo>
                      <a:pt x="14471" y="746814"/>
                      <a:pt x="0" y="711878"/>
                      <a:pt x="0" y="675451"/>
                    </a:cubicBezTo>
                    <a:lnTo>
                      <a:pt x="0" y="137349"/>
                    </a:lnTo>
                    <a:cubicBezTo>
                      <a:pt x="0" y="100922"/>
                      <a:pt x="14471" y="65986"/>
                      <a:pt x="40228" y="40228"/>
                    </a:cubicBezTo>
                    <a:cubicBezTo>
                      <a:pt x="65986" y="14471"/>
                      <a:pt x="100922" y="0"/>
                      <a:pt x="137349" y="0"/>
                    </a:cubicBezTo>
                    <a:close/>
                  </a:path>
                </a:pathLst>
              </a:custGeom>
              <a:blipFill>
                <a:blip r:embed="rId11"/>
                <a:stretch>
                  <a:fillRect/>
                </a:stretch>
              </a:blipFill>
            </p:spPr>
          </p:sp>
        </p:grpSp>
        <p:sp>
          <p:nvSpPr>
            <p:cNvPr id="17" name="TextBox 17"/>
            <p:cNvSpPr txBox="1"/>
            <p:nvPr/>
          </p:nvSpPr>
          <p:spPr>
            <a:xfrm>
              <a:off x="1728586" y="194210"/>
              <a:ext cx="17251652" cy="1235709"/>
            </a:xfrm>
            <a:prstGeom prst="rect">
              <a:avLst/>
            </a:prstGeom>
          </p:spPr>
          <p:txBody>
            <a:bodyPr lIns="0" tIns="0" rIns="0" bIns="0" rtlCol="0" anchor="t">
              <a:spAutoFit/>
            </a:bodyPr>
            <a:lstStyle/>
            <a:p>
              <a:pPr marL="582933" lvl="1" indent="-291467" algn="l">
                <a:lnSpc>
                  <a:spcPts val="3780"/>
                </a:lnSpc>
                <a:buFont typeface="Arial"/>
                <a:buChar char="•"/>
              </a:pPr>
              <a:r>
                <a:rPr lang="en-US" sz="2700" b="1">
                  <a:solidFill>
                    <a:srgbClr val="745252"/>
                  </a:solidFill>
                  <a:latin typeface="Canva Sans Bold"/>
                  <a:ea typeface="Canva Sans Bold"/>
                  <a:cs typeface="Canva Sans Bold"/>
                  <a:sym typeface="Canva Sans Bold"/>
                </a:rPr>
                <a:t>Goal 12: Responsible Consumption and Production </a:t>
              </a:r>
              <a:r>
                <a:rPr lang="en-US" sz="2700">
                  <a:solidFill>
                    <a:srgbClr val="745252"/>
                  </a:solidFill>
                  <a:latin typeface="Canva Sans"/>
                  <a:ea typeface="Canva Sans"/>
                  <a:cs typeface="Canva Sans"/>
                  <a:sym typeface="Canva Sans"/>
                </a:rPr>
                <a:t>– Enhances water conservation and reduces waste.</a:t>
              </a:r>
            </a:p>
          </p:txBody>
        </p:sp>
      </p:grpSp>
      <p:grpSp>
        <p:nvGrpSpPr>
          <p:cNvPr id="18" name="Group 18"/>
          <p:cNvGrpSpPr/>
          <p:nvPr/>
        </p:nvGrpSpPr>
        <p:grpSpPr>
          <a:xfrm>
            <a:off x="2296499" y="4863463"/>
            <a:ext cx="14235178" cy="1296439"/>
            <a:chOff x="0" y="0"/>
            <a:chExt cx="18980238" cy="1728586"/>
          </a:xfrm>
        </p:grpSpPr>
        <p:grpSp>
          <p:nvGrpSpPr>
            <p:cNvPr id="19" name="Group 19"/>
            <p:cNvGrpSpPr/>
            <p:nvPr/>
          </p:nvGrpSpPr>
          <p:grpSpPr>
            <a:xfrm>
              <a:off x="0" y="0"/>
              <a:ext cx="1728586" cy="1728586"/>
              <a:chOff x="0" y="0"/>
              <a:chExt cx="812800" cy="812800"/>
            </a:xfrm>
          </p:grpSpPr>
          <p:sp>
            <p:nvSpPr>
              <p:cNvPr id="20" name="Freeform 20"/>
              <p:cNvSpPr/>
              <p:nvPr/>
            </p:nvSpPr>
            <p:spPr>
              <a:xfrm>
                <a:off x="0" y="0"/>
                <a:ext cx="812800" cy="812800"/>
              </a:xfrm>
              <a:custGeom>
                <a:avLst/>
                <a:gdLst/>
                <a:ahLst/>
                <a:cxnLst/>
                <a:rect l="l" t="t" r="r" b="b"/>
                <a:pathLst>
                  <a:path w="812800" h="812800">
                    <a:moveTo>
                      <a:pt x="137349" y="0"/>
                    </a:moveTo>
                    <a:lnTo>
                      <a:pt x="675451" y="0"/>
                    </a:lnTo>
                    <a:cubicBezTo>
                      <a:pt x="711878" y="0"/>
                      <a:pt x="746814" y="14471"/>
                      <a:pt x="772571" y="40228"/>
                    </a:cubicBezTo>
                    <a:cubicBezTo>
                      <a:pt x="798329" y="65986"/>
                      <a:pt x="812800" y="100922"/>
                      <a:pt x="812800" y="137349"/>
                    </a:cubicBezTo>
                    <a:lnTo>
                      <a:pt x="812800" y="675451"/>
                    </a:lnTo>
                    <a:cubicBezTo>
                      <a:pt x="812800" y="711878"/>
                      <a:pt x="798329" y="746814"/>
                      <a:pt x="772571" y="772571"/>
                    </a:cubicBezTo>
                    <a:cubicBezTo>
                      <a:pt x="746814" y="798329"/>
                      <a:pt x="711878" y="812800"/>
                      <a:pt x="675451" y="812800"/>
                    </a:cubicBezTo>
                    <a:lnTo>
                      <a:pt x="137349" y="812800"/>
                    </a:lnTo>
                    <a:cubicBezTo>
                      <a:pt x="100922" y="812800"/>
                      <a:pt x="65986" y="798329"/>
                      <a:pt x="40228" y="772571"/>
                    </a:cubicBezTo>
                    <a:cubicBezTo>
                      <a:pt x="14471" y="746814"/>
                      <a:pt x="0" y="711878"/>
                      <a:pt x="0" y="675451"/>
                    </a:cubicBezTo>
                    <a:lnTo>
                      <a:pt x="0" y="137349"/>
                    </a:lnTo>
                    <a:cubicBezTo>
                      <a:pt x="0" y="100922"/>
                      <a:pt x="14471" y="65986"/>
                      <a:pt x="40228" y="40228"/>
                    </a:cubicBezTo>
                    <a:cubicBezTo>
                      <a:pt x="65986" y="14471"/>
                      <a:pt x="100922" y="0"/>
                      <a:pt x="137349" y="0"/>
                    </a:cubicBezTo>
                    <a:close/>
                  </a:path>
                </a:pathLst>
              </a:custGeom>
              <a:blipFill>
                <a:blip r:embed="rId12"/>
                <a:stretch>
                  <a:fillRect/>
                </a:stretch>
              </a:blipFill>
            </p:spPr>
          </p:sp>
        </p:grpSp>
        <p:sp>
          <p:nvSpPr>
            <p:cNvPr id="21" name="TextBox 21"/>
            <p:cNvSpPr txBox="1"/>
            <p:nvPr/>
          </p:nvSpPr>
          <p:spPr>
            <a:xfrm>
              <a:off x="1728586" y="194210"/>
              <a:ext cx="17251652" cy="1235709"/>
            </a:xfrm>
            <a:prstGeom prst="rect">
              <a:avLst/>
            </a:prstGeom>
          </p:spPr>
          <p:txBody>
            <a:bodyPr lIns="0" tIns="0" rIns="0" bIns="0" rtlCol="0" anchor="t">
              <a:spAutoFit/>
            </a:bodyPr>
            <a:lstStyle/>
            <a:p>
              <a:pPr marL="582933" lvl="1" indent="-291467" algn="l">
                <a:lnSpc>
                  <a:spcPts val="3780"/>
                </a:lnSpc>
                <a:buFont typeface="Arial"/>
                <a:buChar char="•"/>
              </a:pPr>
              <a:r>
                <a:rPr lang="en-US" sz="2700" b="1">
                  <a:solidFill>
                    <a:srgbClr val="745252"/>
                  </a:solidFill>
                  <a:latin typeface="Canva Sans Bold"/>
                  <a:ea typeface="Canva Sans Bold"/>
                  <a:cs typeface="Canva Sans Bold"/>
                  <a:sym typeface="Canva Sans Bold"/>
                </a:rPr>
                <a:t>Goal 3:</a:t>
              </a:r>
              <a:r>
                <a:rPr lang="en-US" sz="2700">
                  <a:solidFill>
                    <a:srgbClr val="745252"/>
                  </a:solidFill>
                  <a:latin typeface="Canva Sans"/>
                  <a:ea typeface="Canva Sans"/>
                  <a:cs typeface="Canva Sans"/>
                  <a:sym typeface="Canva Sans"/>
                </a:rPr>
                <a:t> </a:t>
              </a:r>
              <a:r>
                <a:rPr lang="en-US" sz="2700" b="1">
                  <a:solidFill>
                    <a:srgbClr val="745252"/>
                  </a:solidFill>
                  <a:latin typeface="Canva Sans Bold"/>
                  <a:ea typeface="Canva Sans Bold"/>
                  <a:cs typeface="Canva Sans Bold"/>
                  <a:sym typeface="Canva Sans Bold"/>
                </a:rPr>
                <a:t>Good Health and Well-being </a:t>
              </a:r>
              <a:r>
                <a:rPr lang="en-US" sz="2700">
                  <a:solidFill>
                    <a:srgbClr val="745252"/>
                  </a:solidFill>
                  <a:latin typeface="Canva Sans"/>
                  <a:ea typeface="Canva Sans"/>
                  <a:cs typeface="Canva Sans"/>
                  <a:sym typeface="Canva Sans"/>
                </a:rPr>
                <a:t>– Promotes public health by reducing germ transmission.</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EF3"/>
        </a:solidFill>
        <a:effectLst/>
      </p:bgPr>
    </p:bg>
    <p:spTree>
      <p:nvGrpSpPr>
        <p:cNvPr id="1" name=""/>
        <p:cNvGrpSpPr/>
        <p:nvPr/>
      </p:nvGrpSpPr>
      <p:grpSpPr>
        <a:xfrm>
          <a:off x="0" y="0"/>
          <a:ext cx="0" cy="0"/>
          <a:chOff x="0" y="0"/>
          <a:chExt cx="0" cy="0"/>
        </a:xfrm>
      </p:grpSpPr>
      <p:sp>
        <p:nvSpPr>
          <p:cNvPr id="2" name="Freeform 2"/>
          <p:cNvSpPr/>
          <p:nvPr/>
        </p:nvSpPr>
        <p:spPr>
          <a:xfrm rot="5297698">
            <a:off x="5629685" y="1238706"/>
            <a:ext cx="7028629" cy="7809588"/>
          </a:xfrm>
          <a:custGeom>
            <a:avLst/>
            <a:gdLst/>
            <a:ahLst/>
            <a:cxnLst/>
            <a:rect l="l" t="t" r="r" b="b"/>
            <a:pathLst>
              <a:path w="7028629" h="7809588">
                <a:moveTo>
                  <a:pt x="0" y="0"/>
                </a:moveTo>
                <a:lnTo>
                  <a:pt x="7028630" y="0"/>
                </a:lnTo>
                <a:lnTo>
                  <a:pt x="7028630" y="7809588"/>
                </a:lnTo>
                <a:lnTo>
                  <a:pt x="0" y="7809588"/>
                </a:lnTo>
                <a:lnTo>
                  <a:pt x="0" y="0"/>
                </a:lnTo>
                <a:close/>
              </a:path>
            </a:pathLst>
          </a:custGeom>
          <a:blipFill>
            <a:blip r:embed="rId2">
              <a:alphaModFix amt="58000"/>
            </a:blip>
            <a:stretch>
              <a:fillRect/>
            </a:stretch>
          </a:blipFill>
        </p:spPr>
      </p:sp>
      <p:sp>
        <p:nvSpPr>
          <p:cNvPr id="3" name="Freeform 3"/>
          <p:cNvSpPr/>
          <p:nvPr/>
        </p:nvSpPr>
        <p:spPr>
          <a:xfrm rot="5400000">
            <a:off x="5019551" y="91806"/>
            <a:ext cx="4294900" cy="4772111"/>
          </a:xfrm>
          <a:custGeom>
            <a:avLst/>
            <a:gdLst/>
            <a:ahLst/>
            <a:cxnLst/>
            <a:rect l="l" t="t" r="r" b="b"/>
            <a:pathLst>
              <a:path w="4294900" h="4772111">
                <a:moveTo>
                  <a:pt x="0" y="0"/>
                </a:moveTo>
                <a:lnTo>
                  <a:pt x="4294900" y="0"/>
                </a:lnTo>
                <a:lnTo>
                  <a:pt x="4294900" y="4772111"/>
                </a:lnTo>
                <a:lnTo>
                  <a:pt x="0" y="4772111"/>
                </a:lnTo>
                <a:lnTo>
                  <a:pt x="0" y="0"/>
                </a:lnTo>
                <a:close/>
              </a:path>
            </a:pathLst>
          </a:custGeom>
          <a:blipFill>
            <a:blip r:embed="rId3"/>
            <a:stretch>
              <a:fillRect/>
            </a:stretch>
          </a:blipFill>
        </p:spPr>
      </p:sp>
      <p:sp>
        <p:nvSpPr>
          <p:cNvPr id="4" name="Freeform 4"/>
          <p:cNvSpPr/>
          <p:nvPr/>
        </p:nvSpPr>
        <p:spPr>
          <a:xfrm rot="5400000">
            <a:off x="10685742" y="4238936"/>
            <a:ext cx="4294900" cy="4772111"/>
          </a:xfrm>
          <a:custGeom>
            <a:avLst/>
            <a:gdLst/>
            <a:ahLst/>
            <a:cxnLst/>
            <a:rect l="l" t="t" r="r" b="b"/>
            <a:pathLst>
              <a:path w="4294900" h="4772111">
                <a:moveTo>
                  <a:pt x="0" y="0"/>
                </a:moveTo>
                <a:lnTo>
                  <a:pt x="4294900" y="0"/>
                </a:lnTo>
                <a:lnTo>
                  <a:pt x="4294900" y="4772111"/>
                </a:lnTo>
                <a:lnTo>
                  <a:pt x="0" y="4772111"/>
                </a:lnTo>
                <a:lnTo>
                  <a:pt x="0" y="0"/>
                </a:lnTo>
                <a:close/>
              </a:path>
            </a:pathLst>
          </a:custGeom>
          <a:blipFill>
            <a:blip r:embed="rId3"/>
            <a:stretch>
              <a:fillRect/>
            </a:stretch>
          </a:blipFill>
        </p:spPr>
      </p:sp>
      <p:sp>
        <p:nvSpPr>
          <p:cNvPr id="5" name="Freeform 5"/>
          <p:cNvSpPr/>
          <p:nvPr/>
        </p:nvSpPr>
        <p:spPr>
          <a:xfrm rot="-999793">
            <a:off x="8615597" y="1639422"/>
            <a:ext cx="3107580" cy="2594830"/>
          </a:xfrm>
          <a:custGeom>
            <a:avLst/>
            <a:gdLst/>
            <a:ahLst/>
            <a:cxnLst/>
            <a:rect l="l" t="t" r="r" b="b"/>
            <a:pathLst>
              <a:path w="3107580" h="2594830">
                <a:moveTo>
                  <a:pt x="0" y="0"/>
                </a:moveTo>
                <a:lnTo>
                  <a:pt x="3107580" y="0"/>
                </a:lnTo>
                <a:lnTo>
                  <a:pt x="3107580" y="2594829"/>
                </a:lnTo>
                <a:lnTo>
                  <a:pt x="0" y="2594829"/>
                </a:lnTo>
                <a:lnTo>
                  <a:pt x="0" y="0"/>
                </a:lnTo>
                <a:close/>
              </a:path>
            </a:pathLst>
          </a:custGeom>
          <a:blipFill>
            <a:blip r:embed="rId4">
              <a:alphaModFix amt="65999"/>
            </a:blip>
            <a:stretch>
              <a:fillRect/>
            </a:stretch>
          </a:blipFill>
        </p:spPr>
      </p:sp>
      <p:sp>
        <p:nvSpPr>
          <p:cNvPr id="6" name="Freeform 6"/>
          <p:cNvSpPr/>
          <p:nvPr/>
        </p:nvSpPr>
        <p:spPr>
          <a:xfrm rot="-10800000">
            <a:off x="6731391" y="6123894"/>
            <a:ext cx="2821665" cy="2356090"/>
          </a:xfrm>
          <a:custGeom>
            <a:avLst/>
            <a:gdLst/>
            <a:ahLst/>
            <a:cxnLst/>
            <a:rect l="l" t="t" r="r" b="b"/>
            <a:pathLst>
              <a:path w="2821665" h="2356090">
                <a:moveTo>
                  <a:pt x="0" y="0"/>
                </a:moveTo>
                <a:lnTo>
                  <a:pt x="2821666" y="0"/>
                </a:lnTo>
                <a:lnTo>
                  <a:pt x="2821666" y="2356090"/>
                </a:lnTo>
                <a:lnTo>
                  <a:pt x="0" y="2356090"/>
                </a:lnTo>
                <a:lnTo>
                  <a:pt x="0" y="0"/>
                </a:lnTo>
                <a:close/>
              </a:path>
            </a:pathLst>
          </a:custGeom>
          <a:blipFill>
            <a:blip r:embed="rId4">
              <a:alphaModFix amt="65999"/>
            </a:blip>
            <a:stretch>
              <a:fillRect/>
            </a:stretch>
          </a:blipFill>
        </p:spPr>
      </p:sp>
      <p:sp>
        <p:nvSpPr>
          <p:cNvPr id="7" name="Freeform 7"/>
          <p:cNvSpPr/>
          <p:nvPr/>
        </p:nvSpPr>
        <p:spPr>
          <a:xfrm>
            <a:off x="-873650" y="6476883"/>
            <a:ext cx="4210927" cy="5073405"/>
          </a:xfrm>
          <a:custGeom>
            <a:avLst/>
            <a:gdLst/>
            <a:ahLst/>
            <a:cxnLst/>
            <a:rect l="l" t="t" r="r" b="b"/>
            <a:pathLst>
              <a:path w="4210927" h="5073405">
                <a:moveTo>
                  <a:pt x="0" y="0"/>
                </a:moveTo>
                <a:lnTo>
                  <a:pt x="4210926" y="0"/>
                </a:lnTo>
                <a:lnTo>
                  <a:pt x="4210926" y="5073405"/>
                </a:lnTo>
                <a:lnTo>
                  <a:pt x="0" y="5073405"/>
                </a:lnTo>
                <a:lnTo>
                  <a:pt x="0" y="0"/>
                </a:lnTo>
                <a:close/>
              </a:path>
            </a:pathLst>
          </a:custGeom>
          <a:blipFill>
            <a:blip r:embed="rId5"/>
            <a:stretch>
              <a:fillRect/>
            </a:stretch>
          </a:blipFill>
        </p:spPr>
      </p:sp>
      <p:sp>
        <p:nvSpPr>
          <p:cNvPr id="8" name="Freeform 8"/>
          <p:cNvSpPr/>
          <p:nvPr/>
        </p:nvSpPr>
        <p:spPr>
          <a:xfrm>
            <a:off x="15219247" y="-1508003"/>
            <a:ext cx="4210927" cy="5073405"/>
          </a:xfrm>
          <a:custGeom>
            <a:avLst/>
            <a:gdLst/>
            <a:ahLst/>
            <a:cxnLst/>
            <a:rect l="l" t="t" r="r" b="b"/>
            <a:pathLst>
              <a:path w="4210927" h="5073405">
                <a:moveTo>
                  <a:pt x="0" y="0"/>
                </a:moveTo>
                <a:lnTo>
                  <a:pt x="4210927" y="0"/>
                </a:lnTo>
                <a:lnTo>
                  <a:pt x="4210927" y="5073406"/>
                </a:lnTo>
                <a:lnTo>
                  <a:pt x="0" y="5073406"/>
                </a:lnTo>
                <a:lnTo>
                  <a:pt x="0" y="0"/>
                </a:lnTo>
                <a:close/>
              </a:path>
            </a:pathLst>
          </a:custGeom>
          <a:blipFill>
            <a:blip r:embed="rId5"/>
            <a:stretch>
              <a:fillRect/>
            </a:stretch>
          </a:blipFill>
        </p:spPr>
      </p:sp>
      <p:sp>
        <p:nvSpPr>
          <p:cNvPr id="9" name="TextBox 9"/>
          <p:cNvSpPr txBox="1"/>
          <p:nvPr/>
        </p:nvSpPr>
        <p:spPr>
          <a:xfrm>
            <a:off x="3100717" y="4192016"/>
            <a:ext cx="12086566" cy="1836293"/>
          </a:xfrm>
          <a:prstGeom prst="rect">
            <a:avLst/>
          </a:prstGeom>
        </p:spPr>
        <p:txBody>
          <a:bodyPr lIns="0" tIns="0" rIns="0" bIns="0" rtlCol="0" anchor="t">
            <a:spAutoFit/>
          </a:bodyPr>
          <a:lstStyle/>
          <a:p>
            <a:pPr algn="ctr">
              <a:lnSpc>
                <a:spcPts val="7336"/>
              </a:lnSpc>
            </a:pPr>
            <a:r>
              <a:rPr lang="en-US" sz="5600" spc="100">
                <a:solidFill>
                  <a:srgbClr val="000000"/>
                </a:solidFill>
                <a:latin typeface="Alice"/>
                <a:ea typeface="Alice"/>
                <a:cs typeface="Alice"/>
                <a:sym typeface="Alice"/>
              </a:rPr>
              <a:t>HARDWARE AND SOFTWARE AND SPECIFICATIONS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EF3"/>
        </a:solidFill>
        <a:effectLst/>
      </p:bgPr>
    </p:bg>
    <p:spTree>
      <p:nvGrpSpPr>
        <p:cNvPr id="1" name=""/>
        <p:cNvGrpSpPr/>
        <p:nvPr/>
      </p:nvGrpSpPr>
      <p:grpSpPr>
        <a:xfrm>
          <a:off x="0" y="0"/>
          <a:ext cx="0" cy="0"/>
          <a:chOff x="0" y="0"/>
          <a:chExt cx="0" cy="0"/>
        </a:xfrm>
      </p:grpSpPr>
      <p:sp>
        <p:nvSpPr>
          <p:cNvPr id="2" name="Freeform 2"/>
          <p:cNvSpPr/>
          <p:nvPr/>
        </p:nvSpPr>
        <p:spPr>
          <a:xfrm>
            <a:off x="-873650" y="6476883"/>
            <a:ext cx="4210927" cy="5073405"/>
          </a:xfrm>
          <a:custGeom>
            <a:avLst/>
            <a:gdLst/>
            <a:ahLst/>
            <a:cxnLst/>
            <a:rect l="l" t="t" r="r" b="b"/>
            <a:pathLst>
              <a:path w="4210927" h="5073405">
                <a:moveTo>
                  <a:pt x="0" y="0"/>
                </a:moveTo>
                <a:lnTo>
                  <a:pt x="4210926" y="0"/>
                </a:lnTo>
                <a:lnTo>
                  <a:pt x="4210926" y="5073405"/>
                </a:lnTo>
                <a:lnTo>
                  <a:pt x="0" y="5073405"/>
                </a:lnTo>
                <a:lnTo>
                  <a:pt x="0" y="0"/>
                </a:lnTo>
                <a:close/>
              </a:path>
            </a:pathLst>
          </a:custGeom>
          <a:blipFill>
            <a:blip r:embed="rId2"/>
            <a:stretch>
              <a:fillRect/>
            </a:stretch>
          </a:blipFill>
        </p:spPr>
      </p:sp>
      <p:sp>
        <p:nvSpPr>
          <p:cNvPr id="3" name="Freeform 3"/>
          <p:cNvSpPr/>
          <p:nvPr/>
        </p:nvSpPr>
        <p:spPr>
          <a:xfrm>
            <a:off x="15219247" y="-1508003"/>
            <a:ext cx="4210927" cy="5073405"/>
          </a:xfrm>
          <a:custGeom>
            <a:avLst/>
            <a:gdLst/>
            <a:ahLst/>
            <a:cxnLst/>
            <a:rect l="l" t="t" r="r" b="b"/>
            <a:pathLst>
              <a:path w="4210927" h="5073405">
                <a:moveTo>
                  <a:pt x="0" y="0"/>
                </a:moveTo>
                <a:lnTo>
                  <a:pt x="4210927" y="0"/>
                </a:lnTo>
                <a:lnTo>
                  <a:pt x="4210927" y="5073406"/>
                </a:lnTo>
                <a:lnTo>
                  <a:pt x="0" y="5073406"/>
                </a:lnTo>
                <a:lnTo>
                  <a:pt x="0" y="0"/>
                </a:lnTo>
                <a:close/>
              </a:path>
            </a:pathLst>
          </a:custGeom>
          <a:blipFill>
            <a:blip r:embed="rId2"/>
            <a:stretch>
              <a:fillRect/>
            </a:stretch>
          </a:blipFill>
        </p:spPr>
      </p:sp>
      <p:sp>
        <p:nvSpPr>
          <p:cNvPr id="4" name="Freeform 4"/>
          <p:cNvSpPr/>
          <p:nvPr/>
        </p:nvSpPr>
        <p:spPr>
          <a:xfrm>
            <a:off x="1737536" y="2564664"/>
            <a:ext cx="3489711" cy="2526667"/>
          </a:xfrm>
          <a:custGeom>
            <a:avLst/>
            <a:gdLst/>
            <a:ahLst/>
            <a:cxnLst/>
            <a:rect l="l" t="t" r="r" b="b"/>
            <a:pathLst>
              <a:path w="3489711" h="2526667">
                <a:moveTo>
                  <a:pt x="0" y="0"/>
                </a:moveTo>
                <a:lnTo>
                  <a:pt x="3489712" y="0"/>
                </a:lnTo>
                <a:lnTo>
                  <a:pt x="3489712" y="2526666"/>
                </a:lnTo>
                <a:lnTo>
                  <a:pt x="0" y="2526666"/>
                </a:lnTo>
                <a:lnTo>
                  <a:pt x="0" y="0"/>
                </a:lnTo>
                <a:close/>
              </a:path>
            </a:pathLst>
          </a:custGeom>
          <a:blipFill>
            <a:blip r:embed="rId3"/>
            <a:stretch>
              <a:fillRect l="-3763" t="-24688" r="-4390" b="-24688"/>
            </a:stretch>
          </a:blipFill>
        </p:spPr>
      </p:sp>
      <p:sp>
        <p:nvSpPr>
          <p:cNvPr id="5" name="Freeform 5"/>
          <p:cNvSpPr/>
          <p:nvPr/>
        </p:nvSpPr>
        <p:spPr>
          <a:xfrm rot="5400000">
            <a:off x="2826664" y="5223845"/>
            <a:ext cx="1021225" cy="2938055"/>
          </a:xfrm>
          <a:custGeom>
            <a:avLst/>
            <a:gdLst/>
            <a:ahLst/>
            <a:cxnLst/>
            <a:rect l="l" t="t" r="r" b="b"/>
            <a:pathLst>
              <a:path w="1021225" h="2938055">
                <a:moveTo>
                  <a:pt x="0" y="0"/>
                </a:moveTo>
                <a:lnTo>
                  <a:pt x="1021225" y="0"/>
                </a:lnTo>
                <a:lnTo>
                  <a:pt x="1021225" y="2938056"/>
                </a:lnTo>
                <a:lnTo>
                  <a:pt x="0" y="2938056"/>
                </a:lnTo>
                <a:lnTo>
                  <a:pt x="0" y="0"/>
                </a:lnTo>
                <a:close/>
              </a:path>
            </a:pathLst>
          </a:custGeom>
          <a:blipFill>
            <a:blip r:embed="rId4"/>
            <a:stretch>
              <a:fillRect l="-106287" t="-5895" r="-122117" b="-8253"/>
            </a:stretch>
          </a:blipFill>
        </p:spPr>
      </p:sp>
      <p:sp>
        <p:nvSpPr>
          <p:cNvPr id="6" name="Freeform 6"/>
          <p:cNvSpPr/>
          <p:nvPr/>
        </p:nvSpPr>
        <p:spPr>
          <a:xfrm>
            <a:off x="1868249" y="8294416"/>
            <a:ext cx="2252010" cy="1286393"/>
          </a:xfrm>
          <a:custGeom>
            <a:avLst/>
            <a:gdLst/>
            <a:ahLst/>
            <a:cxnLst/>
            <a:rect l="l" t="t" r="r" b="b"/>
            <a:pathLst>
              <a:path w="2252010" h="1286393">
                <a:moveTo>
                  <a:pt x="0" y="0"/>
                </a:moveTo>
                <a:lnTo>
                  <a:pt x="2252010" y="0"/>
                </a:lnTo>
                <a:lnTo>
                  <a:pt x="2252010" y="1286393"/>
                </a:lnTo>
                <a:lnTo>
                  <a:pt x="0" y="1286393"/>
                </a:lnTo>
                <a:lnTo>
                  <a:pt x="0" y="0"/>
                </a:lnTo>
                <a:close/>
              </a:path>
            </a:pathLst>
          </a:custGeom>
          <a:blipFill>
            <a:blip r:embed="rId5"/>
            <a:stretch>
              <a:fillRect l="-11662" t="-73162" r="-10576" b="-40834"/>
            </a:stretch>
          </a:blipFill>
        </p:spPr>
      </p:sp>
      <p:sp>
        <p:nvSpPr>
          <p:cNvPr id="7" name="Freeform 7"/>
          <p:cNvSpPr/>
          <p:nvPr/>
        </p:nvSpPr>
        <p:spPr>
          <a:xfrm>
            <a:off x="6487828" y="2860788"/>
            <a:ext cx="3178419" cy="1934419"/>
          </a:xfrm>
          <a:custGeom>
            <a:avLst/>
            <a:gdLst/>
            <a:ahLst/>
            <a:cxnLst/>
            <a:rect l="l" t="t" r="r" b="b"/>
            <a:pathLst>
              <a:path w="3178419" h="1934419">
                <a:moveTo>
                  <a:pt x="0" y="0"/>
                </a:moveTo>
                <a:lnTo>
                  <a:pt x="3178420" y="0"/>
                </a:lnTo>
                <a:lnTo>
                  <a:pt x="3178420" y="1934419"/>
                </a:lnTo>
                <a:lnTo>
                  <a:pt x="0" y="1934419"/>
                </a:lnTo>
                <a:lnTo>
                  <a:pt x="0" y="0"/>
                </a:lnTo>
                <a:close/>
              </a:path>
            </a:pathLst>
          </a:custGeom>
          <a:blipFill>
            <a:blip r:embed="rId6"/>
            <a:stretch>
              <a:fillRect l="-8710" t="-31734" r="-3787" b="-42910"/>
            </a:stretch>
          </a:blipFill>
        </p:spPr>
      </p:sp>
      <p:sp>
        <p:nvSpPr>
          <p:cNvPr id="8" name="Freeform 8"/>
          <p:cNvSpPr/>
          <p:nvPr/>
        </p:nvSpPr>
        <p:spPr>
          <a:xfrm>
            <a:off x="6487828" y="5848885"/>
            <a:ext cx="2404102" cy="2562953"/>
          </a:xfrm>
          <a:custGeom>
            <a:avLst/>
            <a:gdLst/>
            <a:ahLst/>
            <a:cxnLst/>
            <a:rect l="l" t="t" r="r" b="b"/>
            <a:pathLst>
              <a:path w="2404102" h="2562953">
                <a:moveTo>
                  <a:pt x="0" y="0"/>
                </a:moveTo>
                <a:lnTo>
                  <a:pt x="2404102" y="0"/>
                </a:lnTo>
                <a:lnTo>
                  <a:pt x="2404102" y="2562953"/>
                </a:lnTo>
                <a:lnTo>
                  <a:pt x="0" y="2562953"/>
                </a:lnTo>
                <a:lnTo>
                  <a:pt x="0" y="0"/>
                </a:lnTo>
                <a:close/>
              </a:path>
            </a:pathLst>
          </a:custGeom>
          <a:blipFill>
            <a:blip r:embed="rId7"/>
            <a:stretch>
              <a:fillRect l="-7450" t="-2948" r="-7012" b="-5068"/>
            </a:stretch>
          </a:blipFill>
        </p:spPr>
      </p:sp>
      <p:sp>
        <p:nvSpPr>
          <p:cNvPr id="9" name="Freeform 9"/>
          <p:cNvSpPr/>
          <p:nvPr/>
        </p:nvSpPr>
        <p:spPr>
          <a:xfrm>
            <a:off x="11853226" y="2618091"/>
            <a:ext cx="3128041" cy="1894623"/>
          </a:xfrm>
          <a:custGeom>
            <a:avLst/>
            <a:gdLst/>
            <a:ahLst/>
            <a:cxnLst/>
            <a:rect l="l" t="t" r="r" b="b"/>
            <a:pathLst>
              <a:path w="3128041" h="1894623">
                <a:moveTo>
                  <a:pt x="0" y="0"/>
                </a:moveTo>
                <a:lnTo>
                  <a:pt x="3128041" y="0"/>
                </a:lnTo>
                <a:lnTo>
                  <a:pt x="3128041" y="1894623"/>
                </a:lnTo>
                <a:lnTo>
                  <a:pt x="0" y="1894623"/>
                </a:lnTo>
                <a:lnTo>
                  <a:pt x="0" y="0"/>
                </a:lnTo>
                <a:close/>
              </a:path>
            </a:pathLst>
          </a:custGeom>
          <a:blipFill>
            <a:blip r:embed="rId8"/>
            <a:stretch>
              <a:fillRect l="-6552" t="-31182" r="-5396" b="-53646"/>
            </a:stretch>
          </a:blipFill>
        </p:spPr>
      </p:sp>
      <p:sp>
        <p:nvSpPr>
          <p:cNvPr id="10" name="TextBox 10"/>
          <p:cNvSpPr txBox="1"/>
          <p:nvPr/>
        </p:nvSpPr>
        <p:spPr>
          <a:xfrm>
            <a:off x="749296" y="952500"/>
            <a:ext cx="2857738" cy="712470"/>
          </a:xfrm>
          <a:prstGeom prst="rect">
            <a:avLst/>
          </a:prstGeom>
        </p:spPr>
        <p:txBody>
          <a:bodyPr lIns="0" tIns="0" rIns="0" bIns="0" rtlCol="0" anchor="t">
            <a:spAutoFit/>
          </a:bodyPr>
          <a:lstStyle/>
          <a:p>
            <a:pPr algn="l">
              <a:lnSpc>
                <a:spcPts val="5880"/>
              </a:lnSpc>
            </a:pPr>
            <a:r>
              <a:rPr lang="en-US" sz="4200">
                <a:solidFill>
                  <a:srgbClr val="000000"/>
                </a:solidFill>
                <a:latin typeface="Comic Sans"/>
                <a:ea typeface="Comic Sans"/>
                <a:cs typeface="Comic Sans"/>
                <a:sym typeface="Comic Sans"/>
              </a:rPr>
              <a:t>Hardwares:</a:t>
            </a:r>
          </a:p>
        </p:txBody>
      </p:sp>
      <p:sp>
        <p:nvSpPr>
          <p:cNvPr id="11" name="TextBox 11"/>
          <p:cNvSpPr txBox="1"/>
          <p:nvPr/>
        </p:nvSpPr>
        <p:spPr>
          <a:xfrm>
            <a:off x="929573" y="1924785"/>
            <a:ext cx="3489711" cy="464871"/>
          </a:xfrm>
          <a:prstGeom prst="rect">
            <a:avLst/>
          </a:prstGeom>
        </p:spPr>
        <p:txBody>
          <a:bodyPr wrap="square" lIns="0" tIns="0" rIns="0" bIns="0" rtlCol="0" anchor="t">
            <a:spAutoFit/>
          </a:bodyPr>
          <a:lstStyle/>
          <a:p>
            <a:pPr marL="604519" lvl="1" indent="-302260" algn="ctr">
              <a:lnSpc>
                <a:spcPts val="3919"/>
              </a:lnSpc>
              <a:spcBef>
                <a:spcPct val="0"/>
              </a:spcBef>
              <a:buAutoNum type="arabicPeriod"/>
            </a:pPr>
            <a:r>
              <a:rPr lang="en-US" sz="2799" dirty="0">
                <a:solidFill>
                  <a:srgbClr val="000000"/>
                </a:solidFill>
                <a:latin typeface="Roboto"/>
                <a:ea typeface="Roboto"/>
                <a:cs typeface="Roboto"/>
                <a:sym typeface="Roboto"/>
              </a:rPr>
              <a:t>Arduino Uno</a:t>
            </a:r>
          </a:p>
        </p:txBody>
      </p:sp>
      <p:sp>
        <p:nvSpPr>
          <p:cNvPr id="12" name="TextBox 12"/>
          <p:cNvSpPr txBox="1"/>
          <p:nvPr/>
        </p:nvSpPr>
        <p:spPr>
          <a:xfrm>
            <a:off x="1262590" y="5348505"/>
            <a:ext cx="2938055" cy="464871"/>
          </a:xfrm>
          <a:prstGeom prst="rect">
            <a:avLst/>
          </a:prstGeom>
        </p:spPr>
        <p:txBody>
          <a:bodyPr wrap="square" lIns="0" tIns="0" rIns="0" bIns="0" rtlCol="0" anchor="t">
            <a:spAutoFit/>
          </a:bodyPr>
          <a:lstStyle/>
          <a:p>
            <a:pPr algn="ctr">
              <a:lnSpc>
                <a:spcPts val="3919"/>
              </a:lnSpc>
              <a:spcBef>
                <a:spcPct val="0"/>
              </a:spcBef>
            </a:pPr>
            <a:r>
              <a:rPr lang="en-US" sz="2799" dirty="0">
                <a:solidFill>
                  <a:srgbClr val="000000"/>
                </a:solidFill>
                <a:latin typeface="Roboto"/>
                <a:ea typeface="Roboto"/>
                <a:cs typeface="Roboto"/>
                <a:sym typeface="Roboto"/>
              </a:rPr>
              <a:t>2. IR Sensor</a:t>
            </a:r>
          </a:p>
        </p:txBody>
      </p:sp>
      <p:sp>
        <p:nvSpPr>
          <p:cNvPr id="13" name="TextBox 13"/>
          <p:cNvSpPr txBox="1"/>
          <p:nvPr/>
        </p:nvSpPr>
        <p:spPr>
          <a:xfrm>
            <a:off x="1262591" y="7460661"/>
            <a:ext cx="2623609" cy="464871"/>
          </a:xfrm>
          <a:prstGeom prst="rect">
            <a:avLst/>
          </a:prstGeom>
        </p:spPr>
        <p:txBody>
          <a:bodyPr wrap="square" lIns="0" tIns="0" rIns="0" bIns="0" rtlCol="0" anchor="t">
            <a:spAutoFit/>
          </a:bodyPr>
          <a:lstStyle/>
          <a:p>
            <a:pPr algn="ctr">
              <a:lnSpc>
                <a:spcPts val="3919"/>
              </a:lnSpc>
              <a:spcBef>
                <a:spcPct val="0"/>
              </a:spcBef>
            </a:pPr>
            <a:r>
              <a:rPr lang="en-US" sz="2799" dirty="0">
                <a:solidFill>
                  <a:srgbClr val="000000"/>
                </a:solidFill>
                <a:latin typeface="Roboto"/>
                <a:ea typeface="Roboto"/>
                <a:cs typeface="Roboto"/>
                <a:sym typeface="Roboto"/>
              </a:rPr>
              <a:t>3.  Li-DAR</a:t>
            </a:r>
          </a:p>
        </p:txBody>
      </p:sp>
      <p:sp>
        <p:nvSpPr>
          <p:cNvPr id="14" name="TextBox 14"/>
          <p:cNvSpPr txBox="1"/>
          <p:nvPr/>
        </p:nvSpPr>
        <p:spPr>
          <a:xfrm>
            <a:off x="5853628" y="1924785"/>
            <a:ext cx="4204772" cy="464871"/>
          </a:xfrm>
          <a:prstGeom prst="rect">
            <a:avLst/>
          </a:prstGeom>
        </p:spPr>
        <p:txBody>
          <a:bodyPr wrap="square" lIns="0" tIns="0" rIns="0" bIns="0" rtlCol="0" anchor="t">
            <a:spAutoFit/>
          </a:bodyPr>
          <a:lstStyle/>
          <a:p>
            <a:pPr algn="ctr">
              <a:lnSpc>
                <a:spcPts val="3919"/>
              </a:lnSpc>
              <a:spcBef>
                <a:spcPct val="0"/>
              </a:spcBef>
            </a:pPr>
            <a:r>
              <a:rPr lang="en-US" sz="2799" dirty="0">
                <a:solidFill>
                  <a:srgbClr val="000000"/>
                </a:solidFill>
                <a:latin typeface="Roboto"/>
                <a:ea typeface="Roboto"/>
                <a:cs typeface="Roboto"/>
                <a:sym typeface="Roboto"/>
              </a:rPr>
              <a:t>4. Gear Motor 1000 rpm</a:t>
            </a:r>
          </a:p>
        </p:txBody>
      </p:sp>
      <p:sp>
        <p:nvSpPr>
          <p:cNvPr id="15" name="TextBox 15"/>
          <p:cNvSpPr txBox="1"/>
          <p:nvPr/>
        </p:nvSpPr>
        <p:spPr>
          <a:xfrm>
            <a:off x="5853628" y="5157157"/>
            <a:ext cx="3976172" cy="464871"/>
          </a:xfrm>
          <a:prstGeom prst="rect">
            <a:avLst/>
          </a:prstGeom>
        </p:spPr>
        <p:txBody>
          <a:bodyPr wrap="square" lIns="0" tIns="0" rIns="0" bIns="0" rtlCol="0" anchor="t">
            <a:spAutoFit/>
          </a:bodyPr>
          <a:lstStyle/>
          <a:p>
            <a:pPr algn="ctr">
              <a:lnSpc>
                <a:spcPts val="3919"/>
              </a:lnSpc>
              <a:spcBef>
                <a:spcPct val="0"/>
              </a:spcBef>
            </a:pPr>
            <a:r>
              <a:rPr lang="en-US" sz="2799" dirty="0">
                <a:solidFill>
                  <a:srgbClr val="000000"/>
                </a:solidFill>
                <a:latin typeface="Roboto"/>
                <a:ea typeface="Roboto"/>
                <a:cs typeface="Roboto"/>
                <a:sym typeface="Roboto"/>
              </a:rPr>
              <a:t>5. Motor driver l293n</a:t>
            </a:r>
          </a:p>
        </p:txBody>
      </p:sp>
      <p:sp>
        <p:nvSpPr>
          <p:cNvPr id="16" name="TextBox 16"/>
          <p:cNvSpPr txBox="1"/>
          <p:nvPr/>
        </p:nvSpPr>
        <p:spPr>
          <a:xfrm>
            <a:off x="11406976" y="1924785"/>
            <a:ext cx="2328267" cy="50038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Roboto"/>
                <a:ea typeface="Roboto"/>
                <a:cs typeface="Roboto"/>
                <a:sym typeface="Roboto"/>
              </a:rPr>
              <a:t>6. </a:t>
            </a:r>
            <a:r>
              <a:rPr lang="en-US" sz="2799" dirty="0">
                <a:solidFill>
                  <a:srgbClr val="000000"/>
                </a:solidFill>
                <a:latin typeface="Roboto"/>
                <a:ea typeface="Roboto"/>
                <a:cs typeface="Roboto"/>
                <a:sym typeface="Roboto"/>
              </a:rPr>
              <a:t>Motor pump</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EEF3"/>
        </a:solidFill>
        <a:effectLst/>
      </p:bgPr>
    </p:bg>
    <p:spTree>
      <p:nvGrpSpPr>
        <p:cNvPr id="1" name=""/>
        <p:cNvGrpSpPr/>
        <p:nvPr/>
      </p:nvGrpSpPr>
      <p:grpSpPr>
        <a:xfrm>
          <a:off x="0" y="0"/>
          <a:ext cx="0" cy="0"/>
          <a:chOff x="0" y="0"/>
          <a:chExt cx="0" cy="0"/>
        </a:xfrm>
      </p:grpSpPr>
      <p:sp>
        <p:nvSpPr>
          <p:cNvPr id="2" name="Freeform 2"/>
          <p:cNvSpPr/>
          <p:nvPr/>
        </p:nvSpPr>
        <p:spPr>
          <a:xfrm>
            <a:off x="-873650" y="6476883"/>
            <a:ext cx="4210927" cy="5073405"/>
          </a:xfrm>
          <a:custGeom>
            <a:avLst/>
            <a:gdLst/>
            <a:ahLst/>
            <a:cxnLst/>
            <a:rect l="l" t="t" r="r" b="b"/>
            <a:pathLst>
              <a:path w="4210927" h="5073405">
                <a:moveTo>
                  <a:pt x="0" y="0"/>
                </a:moveTo>
                <a:lnTo>
                  <a:pt x="4210926" y="0"/>
                </a:lnTo>
                <a:lnTo>
                  <a:pt x="4210926" y="5073405"/>
                </a:lnTo>
                <a:lnTo>
                  <a:pt x="0" y="5073405"/>
                </a:lnTo>
                <a:lnTo>
                  <a:pt x="0" y="0"/>
                </a:lnTo>
                <a:close/>
              </a:path>
            </a:pathLst>
          </a:custGeom>
          <a:blipFill>
            <a:blip r:embed="rId2"/>
            <a:stretch>
              <a:fillRect/>
            </a:stretch>
          </a:blipFill>
        </p:spPr>
      </p:sp>
      <p:sp>
        <p:nvSpPr>
          <p:cNvPr id="3" name="Freeform 3"/>
          <p:cNvSpPr/>
          <p:nvPr/>
        </p:nvSpPr>
        <p:spPr>
          <a:xfrm>
            <a:off x="15219247" y="-1508003"/>
            <a:ext cx="4210927" cy="5073405"/>
          </a:xfrm>
          <a:custGeom>
            <a:avLst/>
            <a:gdLst/>
            <a:ahLst/>
            <a:cxnLst/>
            <a:rect l="l" t="t" r="r" b="b"/>
            <a:pathLst>
              <a:path w="4210927" h="5073405">
                <a:moveTo>
                  <a:pt x="0" y="0"/>
                </a:moveTo>
                <a:lnTo>
                  <a:pt x="4210927" y="0"/>
                </a:lnTo>
                <a:lnTo>
                  <a:pt x="4210927" y="5073406"/>
                </a:lnTo>
                <a:lnTo>
                  <a:pt x="0" y="5073406"/>
                </a:lnTo>
                <a:lnTo>
                  <a:pt x="0" y="0"/>
                </a:lnTo>
                <a:close/>
              </a:path>
            </a:pathLst>
          </a:custGeom>
          <a:blipFill>
            <a:blip r:embed="rId2"/>
            <a:stretch>
              <a:fillRect/>
            </a:stretch>
          </a:blipFill>
        </p:spPr>
      </p:sp>
      <p:sp>
        <p:nvSpPr>
          <p:cNvPr id="4" name="TextBox 4"/>
          <p:cNvSpPr txBox="1"/>
          <p:nvPr/>
        </p:nvSpPr>
        <p:spPr>
          <a:xfrm>
            <a:off x="3337276" y="2988814"/>
            <a:ext cx="2518648" cy="712470"/>
          </a:xfrm>
          <a:prstGeom prst="rect">
            <a:avLst/>
          </a:prstGeom>
        </p:spPr>
        <p:txBody>
          <a:bodyPr lIns="0" tIns="0" rIns="0" bIns="0" rtlCol="0" anchor="t">
            <a:spAutoFit/>
          </a:bodyPr>
          <a:lstStyle/>
          <a:p>
            <a:pPr algn="l">
              <a:lnSpc>
                <a:spcPts val="5880"/>
              </a:lnSpc>
            </a:pPr>
            <a:r>
              <a:rPr lang="en-US" sz="4200">
                <a:solidFill>
                  <a:srgbClr val="000000"/>
                </a:solidFill>
                <a:latin typeface="Comic Sans"/>
                <a:ea typeface="Comic Sans"/>
                <a:cs typeface="Comic Sans"/>
                <a:sym typeface="Comic Sans"/>
              </a:rPr>
              <a:t>Software:</a:t>
            </a:r>
          </a:p>
        </p:txBody>
      </p:sp>
      <p:sp>
        <p:nvSpPr>
          <p:cNvPr id="5" name="TextBox 5"/>
          <p:cNvSpPr txBox="1"/>
          <p:nvPr/>
        </p:nvSpPr>
        <p:spPr>
          <a:xfrm>
            <a:off x="4722417" y="4072759"/>
            <a:ext cx="11017193" cy="2035491"/>
          </a:xfrm>
          <a:prstGeom prst="rect">
            <a:avLst/>
          </a:prstGeom>
        </p:spPr>
        <p:txBody>
          <a:bodyPr lIns="0" tIns="0" rIns="0" bIns="0" rtlCol="0" anchor="t">
            <a:spAutoFit/>
          </a:bodyPr>
          <a:lstStyle/>
          <a:p>
            <a:pPr marL="833927" lvl="1" indent="-416963" algn="l">
              <a:lnSpc>
                <a:spcPts val="5407"/>
              </a:lnSpc>
              <a:buFont typeface="Arial"/>
              <a:buChar char="•"/>
            </a:pPr>
            <a:r>
              <a:rPr lang="en-US" sz="3862">
                <a:solidFill>
                  <a:srgbClr val="000000"/>
                </a:solidFill>
                <a:latin typeface="Cinzel"/>
                <a:ea typeface="Cinzel"/>
                <a:cs typeface="Cinzel"/>
                <a:sym typeface="Cinzel"/>
              </a:rPr>
              <a:t>Arduino ide</a:t>
            </a:r>
          </a:p>
          <a:p>
            <a:pPr marL="833927" lvl="1" indent="-416963" algn="l">
              <a:lnSpc>
                <a:spcPts val="5407"/>
              </a:lnSpc>
              <a:buFont typeface="Arial"/>
              <a:buChar char="•"/>
            </a:pPr>
            <a:r>
              <a:rPr lang="en-US" sz="3862">
                <a:solidFill>
                  <a:srgbClr val="000000"/>
                </a:solidFill>
                <a:latin typeface="Cinzel"/>
                <a:ea typeface="Cinzel"/>
                <a:cs typeface="Cinzel"/>
                <a:sym typeface="Cinzel"/>
              </a:rPr>
              <a:t>Adafruit VL53L0X Library</a:t>
            </a:r>
          </a:p>
          <a:p>
            <a:pPr marL="833927" lvl="1" indent="-416963" algn="l">
              <a:lnSpc>
                <a:spcPts val="5407"/>
              </a:lnSpc>
              <a:buFont typeface="Arial"/>
              <a:buChar char="•"/>
            </a:pPr>
            <a:r>
              <a:rPr lang="en-US" sz="3862">
                <a:solidFill>
                  <a:srgbClr val="000000"/>
                </a:solidFill>
                <a:latin typeface="Cinzel"/>
                <a:ea typeface="Cinzel"/>
                <a:cs typeface="Cinzel"/>
                <a:sym typeface="Cinzel"/>
              </a:rPr>
              <a:t>Wire.h Library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a:off x="-164658" y="7993739"/>
            <a:ext cx="2672689" cy="2857218"/>
          </a:xfrm>
          <a:custGeom>
            <a:avLst/>
            <a:gdLst/>
            <a:ahLst/>
            <a:cxnLst/>
            <a:rect l="l" t="t" r="r" b="b"/>
            <a:pathLst>
              <a:path w="2672689" h="2857218">
                <a:moveTo>
                  <a:pt x="0" y="0"/>
                </a:moveTo>
                <a:lnTo>
                  <a:pt x="2672690" y="0"/>
                </a:lnTo>
                <a:lnTo>
                  <a:pt x="2672690" y="2857218"/>
                </a:lnTo>
                <a:lnTo>
                  <a:pt x="0" y="2857218"/>
                </a:lnTo>
                <a:lnTo>
                  <a:pt x="0" y="0"/>
                </a:lnTo>
                <a:close/>
              </a:path>
            </a:pathLst>
          </a:custGeom>
          <a:blipFill>
            <a:blip r:embed="rId2">
              <a:alphaModFix amt="61000"/>
            </a:blip>
            <a:stretch>
              <a:fillRect/>
            </a:stretch>
          </a:blipFill>
        </p:spPr>
      </p:sp>
      <p:sp>
        <p:nvSpPr>
          <p:cNvPr id="3" name="Freeform 3"/>
          <p:cNvSpPr/>
          <p:nvPr/>
        </p:nvSpPr>
        <p:spPr>
          <a:xfrm>
            <a:off x="4381632" y="7993739"/>
            <a:ext cx="2672689" cy="2857218"/>
          </a:xfrm>
          <a:custGeom>
            <a:avLst/>
            <a:gdLst/>
            <a:ahLst/>
            <a:cxnLst/>
            <a:rect l="l" t="t" r="r" b="b"/>
            <a:pathLst>
              <a:path w="2672689" h="2857218">
                <a:moveTo>
                  <a:pt x="0" y="0"/>
                </a:moveTo>
                <a:lnTo>
                  <a:pt x="2672690" y="0"/>
                </a:lnTo>
                <a:lnTo>
                  <a:pt x="2672690" y="2857218"/>
                </a:lnTo>
                <a:lnTo>
                  <a:pt x="0" y="2857218"/>
                </a:lnTo>
                <a:lnTo>
                  <a:pt x="0" y="0"/>
                </a:lnTo>
                <a:close/>
              </a:path>
            </a:pathLst>
          </a:custGeom>
          <a:blipFill>
            <a:blip r:embed="rId2">
              <a:alphaModFix amt="61000"/>
            </a:blip>
            <a:stretch>
              <a:fillRect/>
            </a:stretch>
          </a:blipFill>
        </p:spPr>
      </p:sp>
      <p:sp>
        <p:nvSpPr>
          <p:cNvPr id="4" name="Freeform 4"/>
          <p:cNvSpPr/>
          <p:nvPr/>
        </p:nvSpPr>
        <p:spPr>
          <a:xfrm>
            <a:off x="8929057" y="7993739"/>
            <a:ext cx="2672689" cy="2857218"/>
          </a:xfrm>
          <a:custGeom>
            <a:avLst/>
            <a:gdLst/>
            <a:ahLst/>
            <a:cxnLst/>
            <a:rect l="l" t="t" r="r" b="b"/>
            <a:pathLst>
              <a:path w="2672689" h="2857218">
                <a:moveTo>
                  <a:pt x="0" y="0"/>
                </a:moveTo>
                <a:lnTo>
                  <a:pt x="2672690" y="0"/>
                </a:lnTo>
                <a:lnTo>
                  <a:pt x="2672690" y="2857218"/>
                </a:lnTo>
                <a:lnTo>
                  <a:pt x="0" y="2857218"/>
                </a:lnTo>
                <a:lnTo>
                  <a:pt x="0" y="0"/>
                </a:lnTo>
                <a:close/>
              </a:path>
            </a:pathLst>
          </a:custGeom>
          <a:blipFill>
            <a:blip r:embed="rId2">
              <a:alphaModFix amt="61000"/>
            </a:blip>
            <a:stretch>
              <a:fillRect/>
            </a:stretch>
          </a:blipFill>
        </p:spPr>
      </p:sp>
      <p:sp>
        <p:nvSpPr>
          <p:cNvPr id="5" name="Freeform 5"/>
          <p:cNvSpPr/>
          <p:nvPr/>
        </p:nvSpPr>
        <p:spPr>
          <a:xfrm>
            <a:off x="13476482" y="7993739"/>
            <a:ext cx="2672689" cy="2857218"/>
          </a:xfrm>
          <a:custGeom>
            <a:avLst/>
            <a:gdLst/>
            <a:ahLst/>
            <a:cxnLst/>
            <a:rect l="l" t="t" r="r" b="b"/>
            <a:pathLst>
              <a:path w="2672689" h="2857218">
                <a:moveTo>
                  <a:pt x="0" y="0"/>
                </a:moveTo>
                <a:lnTo>
                  <a:pt x="2672689" y="0"/>
                </a:lnTo>
                <a:lnTo>
                  <a:pt x="2672689" y="2857218"/>
                </a:lnTo>
                <a:lnTo>
                  <a:pt x="0" y="2857218"/>
                </a:lnTo>
                <a:lnTo>
                  <a:pt x="0" y="0"/>
                </a:lnTo>
                <a:close/>
              </a:path>
            </a:pathLst>
          </a:custGeom>
          <a:blipFill>
            <a:blip r:embed="rId2">
              <a:alphaModFix amt="61000"/>
            </a:blip>
            <a:stretch>
              <a:fillRect/>
            </a:stretch>
          </a:blipFill>
        </p:spPr>
      </p:sp>
      <p:sp>
        <p:nvSpPr>
          <p:cNvPr id="6" name="Freeform 6"/>
          <p:cNvSpPr/>
          <p:nvPr/>
        </p:nvSpPr>
        <p:spPr>
          <a:xfrm flipH="1">
            <a:off x="2138829" y="7993739"/>
            <a:ext cx="2672689" cy="2857218"/>
          </a:xfrm>
          <a:custGeom>
            <a:avLst/>
            <a:gdLst/>
            <a:ahLst/>
            <a:cxnLst/>
            <a:rect l="l" t="t" r="r" b="b"/>
            <a:pathLst>
              <a:path w="2672689" h="2857218">
                <a:moveTo>
                  <a:pt x="2672689" y="0"/>
                </a:moveTo>
                <a:lnTo>
                  <a:pt x="0" y="0"/>
                </a:lnTo>
                <a:lnTo>
                  <a:pt x="0" y="2857218"/>
                </a:lnTo>
                <a:lnTo>
                  <a:pt x="2672689" y="2857218"/>
                </a:lnTo>
                <a:lnTo>
                  <a:pt x="2672689" y="0"/>
                </a:lnTo>
                <a:close/>
              </a:path>
            </a:pathLst>
          </a:custGeom>
          <a:blipFill>
            <a:blip r:embed="rId2">
              <a:alphaModFix amt="61000"/>
            </a:blip>
            <a:stretch>
              <a:fillRect/>
            </a:stretch>
          </a:blipFill>
        </p:spPr>
      </p:sp>
      <p:sp>
        <p:nvSpPr>
          <p:cNvPr id="7" name="Freeform 7"/>
          <p:cNvSpPr/>
          <p:nvPr/>
        </p:nvSpPr>
        <p:spPr>
          <a:xfrm flipH="1">
            <a:off x="6685119" y="7993739"/>
            <a:ext cx="2672689" cy="2857218"/>
          </a:xfrm>
          <a:custGeom>
            <a:avLst/>
            <a:gdLst/>
            <a:ahLst/>
            <a:cxnLst/>
            <a:rect l="l" t="t" r="r" b="b"/>
            <a:pathLst>
              <a:path w="2672689" h="2857218">
                <a:moveTo>
                  <a:pt x="2672689" y="0"/>
                </a:moveTo>
                <a:lnTo>
                  <a:pt x="0" y="0"/>
                </a:lnTo>
                <a:lnTo>
                  <a:pt x="0" y="2857218"/>
                </a:lnTo>
                <a:lnTo>
                  <a:pt x="2672689" y="2857218"/>
                </a:lnTo>
                <a:lnTo>
                  <a:pt x="2672689" y="0"/>
                </a:lnTo>
                <a:close/>
              </a:path>
            </a:pathLst>
          </a:custGeom>
          <a:blipFill>
            <a:blip r:embed="rId2">
              <a:alphaModFix amt="61000"/>
            </a:blip>
            <a:stretch>
              <a:fillRect/>
            </a:stretch>
          </a:blipFill>
        </p:spPr>
      </p:sp>
      <p:sp>
        <p:nvSpPr>
          <p:cNvPr id="8" name="Freeform 8"/>
          <p:cNvSpPr/>
          <p:nvPr/>
        </p:nvSpPr>
        <p:spPr>
          <a:xfrm flipH="1">
            <a:off x="11232544" y="7993739"/>
            <a:ext cx="2672689" cy="2857218"/>
          </a:xfrm>
          <a:custGeom>
            <a:avLst/>
            <a:gdLst/>
            <a:ahLst/>
            <a:cxnLst/>
            <a:rect l="l" t="t" r="r" b="b"/>
            <a:pathLst>
              <a:path w="2672689" h="2857218">
                <a:moveTo>
                  <a:pt x="2672689" y="0"/>
                </a:moveTo>
                <a:lnTo>
                  <a:pt x="0" y="0"/>
                </a:lnTo>
                <a:lnTo>
                  <a:pt x="0" y="2857218"/>
                </a:lnTo>
                <a:lnTo>
                  <a:pt x="2672689" y="2857218"/>
                </a:lnTo>
                <a:lnTo>
                  <a:pt x="2672689" y="0"/>
                </a:lnTo>
                <a:close/>
              </a:path>
            </a:pathLst>
          </a:custGeom>
          <a:blipFill>
            <a:blip r:embed="rId2">
              <a:alphaModFix amt="61000"/>
            </a:blip>
            <a:stretch>
              <a:fillRect/>
            </a:stretch>
          </a:blipFill>
        </p:spPr>
      </p:sp>
      <p:sp>
        <p:nvSpPr>
          <p:cNvPr id="9" name="Freeform 9"/>
          <p:cNvSpPr/>
          <p:nvPr/>
        </p:nvSpPr>
        <p:spPr>
          <a:xfrm flipH="1">
            <a:off x="15779968" y="7993739"/>
            <a:ext cx="2672689" cy="2857218"/>
          </a:xfrm>
          <a:custGeom>
            <a:avLst/>
            <a:gdLst/>
            <a:ahLst/>
            <a:cxnLst/>
            <a:rect l="l" t="t" r="r" b="b"/>
            <a:pathLst>
              <a:path w="2672689" h="2857218">
                <a:moveTo>
                  <a:pt x="2672690" y="0"/>
                </a:moveTo>
                <a:lnTo>
                  <a:pt x="0" y="0"/>
                </a:lnTo>
                <a:lnTo>
                  <a:pt x="0" y="2857218"/>
                </a:lnTo>
                <a:lnTo>
                  <a:pt x="2672690" y="2857218"/>
                </a:lnTo>
                <a:lnTo>
                  <a:pt x="2672690" y="0"/>
                </a:lnTo>
                <a:close/>
              </a:path>
            </a:pathLst>
          </a:custGeom>
          <a:blipFill>
            <a:blip r:embed="rId2">
              <a:alphaModFix amt="61000"/>
            </a:blip>
            <a:stretch>
              <a:fillRect/>
            </a:stretch>
          </a:blipFill>
        </p:spPr>
      </p:sp>
      <p:sp>
        <p:nvSpPr>
          <p:cNvPr id="10" name="Freeform 10"/>
          <p:cNvSpPr/>
          <p:nvPr/>
        </p:nvSpPr>
        <p:spPr>
          <a:xfrm rot="2893084">
            <a:off x="-343433" y="-2092184"/>
            <a:ext cx="6715726" cy="6936430"/>
          </a:xfrm>
          <a:custGeom>
            <a:avLst/>
            <a:gdLst/>
            <a:ahLst/>
            <a:cxnLst/>
            <a:rect l="l" t="t" r="r" b="b"/>
            <a:pathLst>
              <a:path w="6715726" h="6936430">
                <a:moveTo>
                  <a:pt x="0" y="0"/>
                </a:moveTo>
                <a:lnTo>
                  <a:pt x="6715725" y="0"/>
                </a:lnTo>
                <a:lnTo>
                  <a:pt x="6715725" y="6936431"/>
                </a:lnTo>
                <a:lnTo>
                  <a:pt x="0" y="6936431"/>
                </a:lnTo>
                <a:lnTo>
                  <a:pt x="0" y="0"/>
                </a:lnTo>
                <a:close/>
              </a:path>
            </a:pathLst>
          </a:custGeom>
          <a:blipFill>
            <a:blip r:embed="rId3"/>
            <a:stretch>
              <a:fillRect/>
            </a:stretch>
          </a:blipFill>
        </p:spPr>
      </p:sp>
      <p:sp>
        <p:nvSpPr>
          <p:cNvPr id="11" name="Freeform 11"/>
          <p:cNvSpPr/>
          <p:nvPr/>
        </p:nvSpPr>
        <p:spPr>
          <a:xfrm rot="9119920">
            <a:off x="-544079" y="-517716"/>
            <a:ext cx="2752029" cy="2942036"/>
          </a:xfrm>
          <a:custGeom>
            <a:avLst/>
            <a:gdLst/>
            <a:ahLst/>
            <a:cxnLst/>
            <a:rect l="l" t="t" r="r" b="b"/>
            <a:pathLst>
              <a:path w="2752029" h="2942036">
                <a:moveTo>
                  <a:pt x="0" y="0"/>
                </a:moveTo>
                <a:lnTo>
                  <a:pt x="2752029" y="0"/>
                </a:lnTo>
                <a:lnTo>
                  <a:pt x="2752029" y="2942035"/>
                </a:lnTo>
                <a:lnTo>
                  <a:pt x="0" y="2942035"/>
                </a:lnTo>
                <a:lnTo>
                  <a:pt x="0" y="0"/>
                </a:lnTo>
                <a:close/>
              </a:path>
            </a:pathLst>
          </a:custGeom>
          <a:blipFill>
            <a:blip r:embed="rId2">
              <a:alphaModFix amt="78000"/>
            </a:blip>
            <a:stretch>
              <a:fillRect/>
            </a:stretch>
          </a:blipFill>
        </p:spPr>
      </p:sp>
      <p:sp>
        <p:nvSpPr>
          <p:cNvPr id="12" name="TextBox 12"/>
          <p:cNvSpPr txBox="1"/>
          <p:nvPr/>
        </p:nvSpPr>
        <p:spPr>
          <a:xfrm>
            <a:off x="2144105" y="1150784"/>
            <a:ext cx="5693860" cy="1299298"/>
          </a:xfrm>
          <a:prstGeom prst="rect">
            <a:avLst/>
          </a:prstGeom>
        </p:spPr>
        <p:txBody>
          <a:bodyPr lIns="0" tIns="0" rIns="0" bIns="0" rtlCol="0" anchor="t">
            <a:spAutoFit/>
          </a:bodyPr>
          <a:lstStyle/>
          <a:p>
            <a:pPr algn="l">
              <a:lnSpc>
                <a:spcPts val="10308"/>
              </a:lnSpc>
            </a:pPr>
            <a:r>
              <a:rPr lang="en-US" sz="8053">
                <a:solidFill>
                  <a:srgbClr val="000000"/>
                </a:solidFill>
                <a:latin typeface="Alice"/>
                <a:ea typeface="Alice"/>
                <a:cs typeface="Alice"/>
                <a:sym typeface="Alice"/>
              </a:rPr>
              <a:t>Conclusion</a:t>
            </a:r>
          </a:p>
        </p:txBody>
      </p:sp>
      <p:sp>
        <p:nvSpPr>
          <p:cNvPr id="13" name="TextBox 13"/>
          <p:cNvSpPr txBox="1"/>
          <p:nvPr/>
        </p:nvSpPr>
        <p:spPr>
          <a:xfrm>
            <a:off x="3606498" y="3163558"/>
            <a:ext cx="12963604" cy="4050030"/>
          </a:xfrm>
          <a:prstGeom prst="rect">
            <a:avLst/>
          </a:prstGeom>
        </p:spPr>
        <p:txBody>
          <a:bodyPr lIns="0" tIns="0" rIns="0" bIns="0" rtlCol="0" anchor="t">
            <a:spAutoFit/>
          </a:bodyPr>
          <a:lstStyle/>
          <a:p>
            <a:pPr algn="ctr">
              <a:lnSpc>
                <a:spcPts val="4620"/>
              </a:lnSpc>
            </a:pPr>
            <a:r>
              <a:rPr lang="en-US" sz="3300">
                <a:solidFill>
                  <a:srgbClr val="000000"/>
                </a:solidFill>
                <a:latin typeface="Canva Sans"/>
                <a:ea typeface="Canva Sans"/>
                <a:cs typeface="Canva Sans"/>
                <a:sym typeface="Canva Sans"/>
              </a:rPr>
              <a:t>The Touchless Water Dispenser project provides a smart, hygienic, and automated solution for water filling. By integrating IR and LiDAR sensors with motor and pump control, the system ensures accurate, contactless operation. It helps conserve water, avoids overflow, and enhances user safety. This innovative approach demonstrates the effective use of automation in everyday utility applications.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5400000">
            <a:off x="4131593" y="236776"/>
            <a:ext cx="10642196" cy="9458252"/>
          </a:xfrm>
          <a:custGeom>
            <a:avLst/>
            <a:gdLst/>
            <a:ahLst/>
            <a:cxnLst/>
            <a:rect l="l" t="t" r="r" b="b"/>
            <a:pathLst>
              <a:path w="10642196" h="9458252">
                <a:moveTo>
                  <a:pt x="0" y="0"/>
                </a:moveTo>
                <a:lnTo>
                  <a:pt x="10642196" y="0"/>
                </a:lnTo>
                <a:lnTo>
                  <a:pt x="10642196" y="9458252"/>
                </a:lnTo>
                <a:lnTo>
                  <a:pt x="0" y="9458252"/>
                </a:lnTo>
                <a:lnTo>
                  <a:pt x="0" y="0"/>
                </a:lnTo>
                <a:close/>
              </a:path>
            </a:pathLst>
          </a:custGeom>
          <a:blipFill>
            <a:blip r:embed="rId2">
              <a:alphaModFix amt="82000"/>
            </a:blip>
            <a:stretch>
              <a:fillRect/>
            </a:stretch>
          </a:blipFill>
        </p:spPr>
      </p:sp>
      <p:sp>
        <p:nvSpPr>
          <p:cNvPr id="3" name="Freeform 3"/>
          <p:cNvSpPr/>
          <p:nvPr/>
        </p:nvSpPr>
        <p:spPr>
          <a:xfrm>
            <a:off x="10654949" y="-2349804"/>
            <a:ext cx="9855808" cy="8229600"/>
          </a:xfrm>
          <a:custGeom>
            <a:avLst/>
            <a:gdLst/>
            <a:ahLst/>
            <a:cxnLst/>
            <a:rect l="l" t="t" r="r" b="b"/>
            <a:pathLst>
              <a:path w="9855808" h="8229600">
                <a:moveTo>
                  <a:pt x="0" y="0"/>
                </a:moveTo>
                <a:lnTo>
                  <a:pt x="9855808" y="0"/>
                </a:lnTo>
                <a:lnTo>
                  <a:pt x="9855808" y="8229600"/>
                </a:lnTo>
                <a:lnTo>
                  <a:pt x="0" y="8229600"/>
                </a:lnTo>
                <a:lnTo>
                  <a:pt x="0" y="0"/>
                </a:lnTo>
                <a:close/>
              </a:path>
            </a:pathLst>
          </a:custGeom>
          <a:blipFill>
            <a:blip r:embed="rId3">
              <a:alphaModFix amt="65999"/>
            </a:blip>
            <a:stretch>
              <a:fillRect/>
            </a:stretch>
          </a:blipFill>
        </p:spPr>
      </p:sp>
      <p:sp>
        <p:nvSpPr>
          <p:cNvPr id="4" name="Freeform 4"/>
          <p:cNvSpPr/>
          <p:nvPr/>
        </p:nvSpPr>
        <p:spPr>
          <a:xfrm rot="-10800000">
            <a:off x="-1757175" y="4795044"/>
            <a:ext cx="9855808" cy="8229600"/>
          </a:xfrm>
          <a:custGeom>
            <a:avLst/>
            <a:gdLst/>
            <a:ahLst/>
            <a:cxnLst/>
            <a:rect l="l" t="t" r="r" b="b"/>
            <a:pathLst>
              <a:path w="9855808" h="8229600">
                <a:moveTo>
                  <a:pt x="0" y="0"/>
                </a:moveTo>
                <a:lnTo>
                  <a:pt x="9855808" y="0"/>
                </a:lnTo>
                <a:lnTo>
                  <a:pt x="9855808" y="8229600"/>
                </a:lnTo>
                <a:lnTo>
                  <a:pt x="0" y="8229600"/>
                </a:lnTo>
                <a:lnTo>
                  <a:pt x="0" y="0"/>
                </a:lnTo>
                <a:close/>
              </a:path>
            </a:pathLst>
          </a:custGeom>
          <a:blipFill>
            <a:blip r:embed="rId3">
              <a:alphaModFix amt="65999"/>
            </a:blip>
            <a:stretch>
              <a:fillRect/>
            </a:stretch>
          </a:blipFill>
        </p:spPr>
      </p:sp>
      <p:sp>
        <p:nvSpPr>
          <p:cNvPr id="5" name="TextBox 5"/>
          <p:cNvSpPr txBox="1"/>
          <p:nvPr/>
        </p:nvSpPr>
        <p:spPr>
          <a:xfrm>
            <a:off x="5705766" y="4141911"/>
            <a:ext cx="7493851" cy="1907928"/>
          </a:xfrm>
          <a:prstGeom prst="rect">
            <a:avLst/>
          </a:prstGeom>
        </p:spPr>
        <p:txBody>
          <a:bodyPr lIns="0" tIns="0" rIns="0" bIns="0" rtlCol="0" anchor="t">
            <a:spAutoFit/>
          </a:bodyPr>
          <a:lstStyle/>
          <a:p>
            <a:pPr algn="ctr">
              <a:lnSpc>
                <a:spcPts val="15231"/>
              </a:lnSpc>
            </a:pPr>
            <a:r>
              <a:rPr lang="en-US" sz="11899">
                <a:solidFill>
                  <a:srgbClr val="000000"/>
                </a:solidFill>
                <a:latin typeface="Gagalin"/>
                <a:ea typeface="Gagalin"/>
                <a:cs typeface="Gagalin"/>
                <a:sym typeface="Gagalin"/>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613935" y="3435030"/>
            <a:ext cx="7591881" cy="7841380"/>
          </a:xfrm>
          <a:custGeom>
            <a:avLst/>
            <a:gdLst/>
            <a:ahLst/>
            <a:cxnLst/>
            <a:rect l="l" t="t" r="r" b="b"/>
            <a:pathLst>
              <a:path w="7591881" h="7841380">
                <a:moveTo>
                  <a:pt x="0" y="0"/>
                </a:moveTo>
                <a:lnTo>
                  <a:pt x="7591882" y="0"/>
                </a:lnTo>
                <a:lnTo>
                  <a:pt x="7591882" y="7841380"/>
                </a:lnTo>
                <a:lnTo>
                  <a:pt x="0" y="7841380"/>
                </a:lnTo>
                <a:lnTo>
                  <a:pt x="0" y="0"/>
                </a:lnTo>
                <a:close/>
              </a:path>
            </a:pathLst>
          </a:custGeom>
          <a:blipFill>
            <a:blip r:embed="rId2"/>
            <a:stretch>
              <a:fillRect/>
            </a:stretch>
          </a:blipFill>
        </p:spPr>
      </p:sp>
      <p:sp>
        <p:nvSpPr>
          <p:cNvPr id="3" name="TextBox 3"/>
          <p:cNvSpPr txBox="1"/>
          <p:nvPr/>
        </p:nvSpPr>
        <p:spPr>
          <a:xfrm>
            <a:off x="1518978" y="6821427"/>
            <a:ext cx="3326055" cy="1579600"/>
          </a:xfrm>
          <a:prstGeom prst="rect">
            <a:avLst/>
          </a:prstGeom>
        </p:spPr>
        <p:txBody>
          <a:bodyPr lIns="0" tIns="0" rIns="0" bIns="0" rtlCol="0" anchor="t">
            <a:spAutoFit/>
          </a:bodyPr>
          <a:lstStyle/>
          <a:p>
            <a:pPr algn="l">
              <a:lnSpc>
                <a:spcPts val="12557"/>
              </a:lnSpc>
            </a:pPr>
            <a:r>
              <a:rPr lang="en-US" sz="9810">
                <a:solidFill>
                  <a:srgbClr val="000000"/>
                </a:solidFill>
                <a:latin typeface="Alice"/>
                <a:ea typeface="Alice"/>
                <a:cs typeface="Alice"/>
                <a:sym typeface="Alice"/>
              </a:rPr>
              <a:t>Index</a:t>
            </a:r>
          </a:p>
        </p:txBody>
      </p:sp>
      <p:sp>
        <p:nvSpPr>
          <p:cNvPr id="4" name="Freeform 4"/>
          <p:cNvSpPr/>
          <p:nvPr/>
        </p:nvSpPr>
        <p:spPr>
          <a:xfrm>
            <a:off x="7687953" y="2435151"/>
            <a:ext cx="736468" cy="736468"/>
          </a:xfrm>
          <a:custGeom>
            <a:avLst/>
            <a:gdLst/>
            <a:ahLst/>
            <a:cxnLst/>
            <a:rect l="l" t="t" r="r" b="b"/>
            <a:pathLst>
              <a:path w="736468" h="736468">
                <a:moveTo>
                  <a:pt x="0" y="0"/>
                </a:moveTo>
                <a:lnTo>
                  <a:pt x="736468" y="0"/>
                </a:lnTo>
                <a:lnTo>
                  <a:pt x="736468" y="736467"/>
                </a:lnTo>
                <a:lnTo>
                  <a:pt x="0" y="736467"/>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7687953" y="3510818"/>
            <a:ext cx="736468" cy="736468"/>
          </a:xfrm>
          <a:custGeom>
            <a:avLst/>
            <a:gdLst/>
            <a:ahLst/>
            <a:cxnLst/>
            <a:rect l="l" t="t" r="r" b="b"/>
            <a:pathLst>
              <a:path w="736468" h="736468">
                <a:moveTo>
                  <a:pt x="0" y="0"/>
                </a:moveTo>
                <a:lnTo>
                  <a:pt x="736468" y="0"/>
                </a:lnTo>
                <a:lnTo>
                  <a:pt x="736468" y="736468"/>
                </a:lnTo>
                <a:lnTo>
                  <a:pt x="0" y="736468"/>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7687953" y="4590186"/>
            <a:ext cx="736468" cy="736468"/>
          </a:xfrm>
          <a:custGeom>
            <a:avLst/>
            <a:gdLst/>
            <a:ahLst/>
            <a:cxnLst/>
            <a:rect l="l" t="t" r="r" b="b"/>
            <a:pathLst>
              <a:path w="736468" h="736468">
                <a:moveTo>
                  <a:pt x="0" y="0"/>
                </a:moveTo>
                <a:lnTo>
                  <a:pt x="736468" y="0"/>
                </a:lnTo>
                <a:lnTo>
                  <a:pt x="736468" y="736467"/>
                </a:lnTo>
                <a:lnTo>
                  <a:pt x="0" y="736467"/>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7687953" y="5669553"/>
            <a:ext cx="736468" cy="736468"/>
          </a:xfrm>
          <a:custGeom>
            <a:avLst/>
            <a:gdLst/>
            <a:ahLst/>
            <a:cxnLst/>
            <a:rect l="l" t="t" r="r" b="b"/>
            <a:pathLst>
              <a:path w="736468" h="736468">
                <a:moveTo>
                  <a:pt x="0" y="0"/>
                </a:moveTo>
                <a:lnTo>
                  <a:pt x="736468" y="0"/>
                </a:lnTo>
                <a:lnTo>
                  <a:pt x="736468" y="736468"/>
                </a:lnTo>
                <a:lnTo>
                  <a:pt x="0" y="736468"/>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7687953" y="6748921"/>
            <a:ext cx="736468" cy="736468"/>
          </a:xfrm>
          <a:custGeom>
            <a:avLst/>
            <a:gdLst/>
            <a:ahLst/>
            <a:cxnLst/>
            <a:rect l="l" t="t" r="r" b="b"/>
            <a:pathLst>
              <a:path w="736468" h="736468">
                <a:moveTo>
                  <a:pt x="0" y="0"/>
                </a:moveTo>
                <a:lnTo>
                  <a:pt x="736468" y="0"/>
                </a:lnTo>
                <a:lnTo>
                  <a:pt x="736468" y="736468"/>
                </a:lnTo>
                <a:lnTo>
                  <a:pt x="0" y="736468"/>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9" name="Freeform 9"/>
          <p:cNvSpPr/>
          <p:nvPr/>
        </p:nvSpPr>
        <p:spPr>
          <a:xfrm>
            <a:off x="7687953" y="7828289"/>
            <a:ext cx="736468" cy="736468"/>
          </a:xfrm>
          <a:custGeom>
            <a:avLst/>
            <a:gdLst/>
            <a:ahLst/>
            <a:cxnLst/>
            <a:rect l="l" t="t" r="r" b="b"/>
            <a:pathLst>
              <a:path w="736468" h="736468">
                <a:moveTo>
                  <a:pt x="0" y="0"/>
                </a:moveTo>
                <a:lnTo>
                  <a:pt x="736468" y="0"/>
                </a:lnTo>
                <a:lnTo>
                  <a:pt x="736468" y="736468"/>
                </a:lnTo>
                <a:lnTo>
                  <a:pt x="0" y="736468"/>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7849251" y="2524874"/>
            <a:ext cx="413872" cy="528447"/>
          </a:xfrm>
          <a:prstGeom prst="rect">
            <a:avLst/>
          </a:prstGeom>
        </p:spPr>
        <p:txBody>
          <a:bodyPr lIns="0" tIns="0" rIns="0" bIns="0" rtlCol="0" anchor="t">
            <a:spAutoFit/>
          </a:bodyPr>
          <a:lstStyle/>
          <a:p>
            <a:pPr algn="ctr">
              <a:lnSpc>
                <a:spcPts val="4224"/>
              </a:lnSpc>
            </a:pPr>
            <a:r>
              <a:rPr lang="en-US" sz="3300">
                <a:solidFill>
                  <a:srgbClr val="000000"/>
                </a:solidFill>
                <a:latin typeface="Twister"/>
                <a:ea typeface="Twister"/>
                <a:cs typeface="Twister"/>
                <a:sym typeface="Twister"/>
              </a:rPr>
              <a:t>1</a:t>
            </a:r>
          </a:p>
        </p:txBody>
      </p:sp>
      <p:sp>
        <p:nvSpPr>
          <p:cNvPr id="11" name="TextBox 11"/>
          <p:cNvSpPr txBox="1"/>
          <p:nvPr/>
        </p:nvSpPr>
        <p:spPr>
          <a:xfrm>
            <a:off x="7849251" y="3600541"/>
            <a:ext cx="413872" cy="528447"/>
          </a:xfrm>
          <a:prstGeom prst="rect">
            <a:avLst/>
          </a:prstGeom>
        </p:spPr>
        <p:txBody>
          <a:bodyPr lIns="0" tIns="0" rIns="0" bIns="0" rtlCol="0" anchor="t">
            <a:spAutoFit/>
          </a:bodyPr>
          <a:lstStyle/>
          <a:p>
            <a:pPr algn="ctr">
              <a:lnSpc>
                <a:spcPts val="4224"/>
              </a:lnSpc>
            </a:pPr>
            <a:r>
              <a:rPr lang="en-US" sz="3300">
                <a:solidFill>
                  <a:srgbClr val="000000"/>
                </a:solidFill>
                <a:latin typeface="Twister"/>
                <a:ea typeface="Twister"/>
                <a:cs typeface="Twister"/>
                <a:sym typeface="Twister"/>
              </a:rPr>
              <a:t>2</a:t>
            </a:r>
          </a:p>
        </p:txBody>
      </p:sp>
      <p:sp>
        <p:nvSpPr>
          <p:cNvPr id="12" name="TextBox 12"/>
          <p:cNvSpPr txBox="1"/>
          <p:nvPr/>
        </p:nvSpPr>
        <p:spPr>
          <a:xfrm>
            <a:off x="7849251" y="4679909"/>
            <a:ext cx="413872" cy="528447"/>
          </a:xfrm>
          <a:prstGeom prst="rect">
            <a:avLst/>
          </a:prstGeom>
        </p:spPr>
        <p:txBody>
          <a:bodyPr lIns="0" tIns="0" rIns="0" bIns="0" rtlCol="0" anchor="t">
            <a:spAutoFit/>
          </a:bodyPr>
          <a:lstStyle/>
          <a:p>
            <a:pPr algn="ctr">
              <a:lnSpc>
                <a:spcPts val="4224"/>
              </a:lnSpc>
            </a:pPr>
            <a:r>
              <a:rPr lang="en-US" sz="3300">
                <a:solidFill>
                  <a:srgbClr val="000000"/>
                </a:solidFill>
                <a:latin typeface="Twister"/>
                <a:ea typeface="Twister"/>
                <a:cs typeface="Twister"/>
                <a:sym typeface="Twister"/>
              </a:rPr>
              <a:t>3</a:t>
            </a:r>
          </a:p>
        </p:txBody>
      </p:sp>
      <p:sp>
        <p:nvSpPr>
          <p:cNvPr id="13" name="TextBox 13"/>
          <p:cNvSpPr txBox="1"/>
          <p:nvPr/>
        </p:nvSpPr>
        <p:spPr>
          <a:xfrm>
            <a:off x="7849251" y="5759276"/>
            <a:ext cx="413872" cy="528447"/>
          </a:xfrm>
          <a:prstGeom prst="rect">
            <a:avLst/>
          </a:prstGeom>
        </p:spPr>
        <p:txBody>
          <a:bodyPr lIns="0" tIns="0" rIns="0" bIns="0" rtlCol="0" anchor="t">
            <a:spAutoFit/>
          </a:bodyPr>
          <a:lstStyle/>
          <a:p>
            <a:pPr algn="ctr">
              <a:lnSpc>
                <a:spcPts val="4224"/>
              </a:lnSpc>
            </a:pPr>
            <a:r>
              <a:rPr lang="en-US" sz="3300">
                <a:solidFill>
                  <a:srgbClr val="000000"/>
                </a:solidFill>
                <a:latin typeface="Twister"/>
                <a:ea typeface="Twister"/>
                <a:cs typeface="Twister"/>
                <a:sym typeface="Twister"/>
              </a:rPr>
              <a:t>4</a:t>
            </a:r>
          </a:p>
        </p:txBody>
      </p:sp>
      <p:sp>
        <p:nvSpPr>
          <p:cNvPr id="14" name="TextBox 14"/>
          <p:cNvSpPr txBox="1"/>
          <p:nvPr/>
        </p:nvSpPr>
        <p:spPr>
          <a:xfrm>
            <a:off x="7849251" y="6838644"/>
            <a:ext cx="413872" cy="528447"/>
          </a:xfrm>
          <a:prstGeom prst="rect">
            <a:avLst/>
          </a:prstGeom>
        </p:spPr>
        <p:txBody>
          <a:bodyPr lIns="0" tIns="0" rIns="0" bIns="0" rtlCol="0" anchor="t">
            <a:spAutoFit/>
          </a:bodyPr>
          <a:lstStyle/>
          <a:p>
            <a:pPr algn="ctr">
              <a:lnSpc>
                <a:spcPts val="4224"/>
              </a:lnSpc>
            </a:pPr>
            <a:r>
              <a:rPr lang="en-US" sz="3300">
                <a:solidFill>
                  <a:srgbClr val="000000"/>
                </a:solidFill>
                <a:latin typeface="Twister"/>
                <a:ea typeface="Twister"/>
                <a:cs typeface="Twister"/>
                <a:sym typeface="Twister"/>
              </a:rPr>
              <a:t>5</a:t>
            </a:r>
          </a:p>
        </p:txBody>
      </p:sp>
      <p:sp>
        <p:nvSpPr>
          <p:cNvPr id="15" name="TextBox 15"/>
          <p:cNvSpPr txBox="1"/>
          <p:nvPr/>
        </p:nvSpPr>
        <p:spPr>
          <a:xfrm>
            <a:off x="7849251" y="7918012"/>
            <a:ext cx="413872" cy="528447"/>
          </a:xfrm>
          <a:prstGeom prst="rect">
            <a:avLst/>
          </a:prstGeom>
        </p:spPr>
        <p:txBody>
          <a:bodyPr lIns="0" tIns="0" rIns="0" bIns="0" rtlCol="0" anchor="t">
            <a:spAutoFit/>
          </a:bodyPr>
          <a:lstStyle/>
          <a:p>
            <a:pPr algn="ctr">
              <a:lnSpc>
                <a:spcPts val="4224"/>
              </a:lnSpc>
            </a:pPr>
            <a:r>
              <a:rPr lang="en-US" sz="3300">
                <a:solidFill>
                  <a:srgbClr val="000000"/>
                </a:solidFill>
                <a:latin typeface="Twister"/>
                <a:ea typeface="Twister"/>
                <a:cs typeface="Twister"/>
                <a:sym typeface="Twister"/>
              </a:rPr>
              <a:t>6</a:t>
            </a:r>
          </a:p>
        </p:txBody>
      </p:sp>
      <p:sp>
        <p:nvSpPr>
          <p:cNvPr id="16" name="TextBox 16"/>
          <p:cNvSpPr txBox="1"/>
          <p:nvPr/>
        </p:nvSpPr>
        <p:spPr>
          <a:xfrm>
            <a:off x="8818972" y="2516365"/>
            <a:ext cx="6218698" cy="507364"/>
          </a:xfrm>
          <a:prstGeom prst="rect">
            <a:avLst/>
          </a:prstGeom>
        </p:spPr>
        <p:txBody>
          <a:bodyPr lIns="0" tIns="0" rIns="0" bIns="0" rtlCol="0" anchor="t">
            <a:spAutoFit/>
          </a:bodyPr>
          <a:lstStyle/>
          <a:p>
            <a:pPr algn="l">
              <a:lnSpc>
                <a:spcPts val="4060"/>
              </a:lnSpc>
            </a:pPr>
            <a:r>
              <a:rPr lang="en-US" sz="2900">
                <a:solidFill>
                  <a:srgbClr val="000000"/>
                </a:solidFill>
                <a:latin typeface="Questrial"/>
                <a:ea typeface="Questrial"/>
                <a:cs typeface="Questrial"/>
                <a:sym typeface="Questrial"/>
              </a:rPr>
              <a:t>Abstract</a:t>
            </a:r>
          </a:p>
        </p:txBody>
      </p:sp>
      <p:sp>
        <p:nvSpPr>
          <p:cNvPr id="17" name="TextBox 17"/>
          <p:cNvSpPr txBox="1"/>
          <p:nvPr/>
        </p:nvSpPr>
        <p:spPr>
          <a:xfrm>
            <a:off x="8818972" y="3592032"/>
            <a:ext cx="6218698" cy="507364"/>
          </a:xfrm>
          <a:prstGeom prst="rect">
            <a:avLst/>
          </a:prstGeom>
        </p:spPr>
        <p:txBody>
          <a:bodyPr lIns="0" tIns="0" rIns="0" bIns="0" rtlCol="0" anchor="t">
            <a:spAutoFit/>
          </a:bodyPr>
          <a:lstStyle/>
          <a:p>
            <a:pPr algn="l">
              <a:lnSpc>
                <a:spcPts val="4060"/>
              </a:lnSpc>
            </a:pPr>
            <a:r>
              <a:rPr lang="en-US" sz="2900">
                <a:solidFill>
                  <a:srgbClr val="000000"/>
                </a:solidFill>
                <a:latin typeface="Questrial"/>
                <a:ea typeface="Questrial"/>
                <a:cs typeface="Questrial"/>
                <a:sym typeface="Questrial"/>
              </a:rPr>
              <a:t>existing project</a:t>
            </a:r>
          </a:p>
        </p:txBody>
      </p:sp>
      <p:sp>
        <p:nvSpPr>
          <p:cNvPr id="18" name="TextBox 18"/>
          <p:cNvSpPr txBox="1"/>
          <p:nvPr/>
        </p:nvSpPr>
        <p:spPr>
          <a:xfrm>
            <a:off x="8818972" y="4671400"/>
            <a:ext cx="6629217" cy="1021714"/>
          </a:xfrm>
          <a:prstGeom prst="rect">
            <a:avLst/>
          </a:prstGeom>
        </p:spPr>
        <p:txBody>
          <a:bodyPr lIns="0" tIns="0" rIns="0" bIns="0" rtlCol="0" anchor="t">
            <a:spAutoFit/>
          </a:bodyPr>
          <a:lstStyle/>
          <a:p>
            <a:pPr algn="l">
              <a:lnSpc>
                <a:spcPts val="4060"/>
              </a:lnSpc>
            </a:pPr>
            <a:r>
              <a:rPr lang="en-US" sz="2900">
                <a:solidFill>
                  <a:srgbClr val="000000"/>
                </a:solidFill>
                <a:latin typeface="Questrial"/>
                <a:ea typeface="Questrial"/>
                <a:cs typeface="Questrial"/>
                <a:sym typeface="Questrial"/>
              </a:rPr>
              <a:t>proposed work - architecture diagram</a:t>
            </a:r>
          </a:p>
          <a:p>
            <a:pPr algn="l">
              <a:lnSpc>
                <a:spcPts val="4060"/>
              </a:lnSpc>
            </a:pPr>
            <a:endParaRPr lang="en-US" sz="2900">
              <a:solidFill>
                <a:srgbClr val="000000"/>
              </a:solidFill>
              <a:latin typeface="Questrial"/>
              <a:ea typeface="Questrial"/>
              <a:cs typeface="Questrial"/>
              <a:sym typeface="Questrial"/>
            </a:endParaRPr>
          </a:p>
        </p:txBody>
      </p:sp>
      <p:sp>
        <p:nvSpPr>
          <p:cNvPr id="19" name="TextBox 19"/>
          <p:cNvSpPr txBox="1"/>
          <p:nvPr/>
        </p:nvSpPr>
        <p:spPr>
          <a:xfrm>
            <a:off x="8818972" y="5750768"/>
            <a:ext cx="6218698" cy="507364"/>
          </a:xfrm>
          <a:prstGeom prst="rect">
            <a:avLst/>
          </a:prstGeom>
        </p:spPr>
        <p:txBody>
          <a:bodyPr lIns="0" tIns="0" rIns="0" bIns="0" rtlCol="0" anchor="t">
            <a:spAutoFit/>
          </a:bodyPr>
          <a:lstStyle/>
          <a:p>
            <a:pPr algn="l">
              <a:lnSpc>
                <a:spcPts val="4060"/>
              </a:lnSpc>
            </a:pPr>
            <a:r>
              <a:rPr lang="en-US" sz="2900">
                <a:solidFill>
                  <a:srgbClr val="000000"/>
                </a:solidFill>
                <a:latin typeface="Questrial"/>
                <a:ea typeface="Questrial"/>
                <a:cs typeface="Questrial"/>
                <a:sym typeface="Questrial"/>
              </a:rPr>
              <a:t>About the project</a:t>
            </a:r>
          </a:p>
        </p:txBody>
      </p:sp>
      <p:sp>
        <p:nvSpPr>
          <p:cNvPr id="20" name="TextBox 20"/>
          <p:cNvSpPr txBox="1"/>
          <p:nvPr/>
        </p:nvSpPr>
        <p:spPr>
          <a:xfrm>
            <a:off x="8818972" y="6830136"/>
            <a:ext cx="8995736" cy="1021714"/>
          </a:xfrm>
          <a:prstGeom prst="rect">
            <a:avLst/>
          </a:prstGeom>
        </p:spPr>
        <p:txBody>
          <a:bodyPr lIns="0" tIns="0" rIns="0" bIns="0" rtlCol="0" anchor="t">
            <a:spAutoFit/>
          </a:bodyPr>
          <a:lstStyle/>
          <a:p>
            <a:pPr algn="l">
              <a:lnSpc>
                <a:spcPts val="4060"/>
              </a:lnSpc>
            </a:pPr>
            <a:r>
              <a:rPr lang="en-US" sz="2900">
                <a:solidFill>
                  <a:srgbClr val="000000"/>
                </a:solidFill>
                <a:latin typeface="Questrial"/>
                <a:ea typeface="Questrial"/>
                <a:cs typeface="Questrial"/>
                <a:sym typeface="Questrial"/>
              </a:rPr>
              <a:t>HARDWARE AND SOFTWARE AND SPECIFICATIONS</a:t>
            </a:r>
          </a:p>
          <a:p>
            <a:pPr algn="l">
              <a:lnSpc>
                <a:spcPts val="4060"/>
              </a:lnSpc>
            </a:pPr>
            <a:endParaRPr lang="en-US" sz="2900">
              <a:solidFill>
                <a:srgbClr val="000000"/>
              </a:solidFill>
              <a:latin typeface="Questrial"/>
              <a:ea typeface="Questrial"/>
              <a:cs typeface="Questrial"/>
              <a:sym typeface="Questrial"/>
            </a:endParaRPr>
          </a:p>
        </p:txBody>
      </p:sp>
      <p:sp>
        <p:nvSpPr>
          <p:cNvPr id="21" name="TextBox 21"/>
          <p:cNvSpPr txBox="1"/>
          <p:nvPr/>
        </p:nvSpPr>
        <p:spPr>
          <a:xfrm>
            <a:off x="8818972" y="7909504"/>
            <a:ext cx="8995736" cy="1021714"/>
          </a:xfrm>
          <a:prstGeom prst="rect">
            <a:avLst/>
          </a:prstGeom>
        </p:spPr>
        <p:txBody>
          <a:bodyPr lIns="0" tIns="0" rIns="0" bIns="0" rtlCol="0" anchor="t">
            <a:spAutoFit/>
          </a:bodyPr>
          <a:lstStyle/>
          <a:p>
            <a:pPr algn="l">
              <a:lnSpc>
                <a:spcPts val="4060"/>
              </a:lnSpc>
            </a:pPr>
            <a:r>
              <a:rPr lang="en-US" sz="2900">
                <a:solidFill>
                  <a:srgbClr val="000000"/>
                </a:solidFill>
                <a:latin typeface="Questrial"/>
                <a:ea typeface="Questrial"/>
                <a:cs typeface="Questrial"/>
                <a:sym typeface="Questrial"/>
              </a:rPr>
              <a:t>Conclusion</a:t>
            </a:r>
          </a:p>
          <a:p>
            <a:pPr algn="l">
              <a:lnSpc>
                <a:spcPts val="4060"/>
              </a:lnSpc>
            </a:pPr>
            <a:endParaRPr lang="en-US" sz="2900">
              <a:solidFill>
                <a:srgbClr val="000000"/>
              </a:solidFill>
              <a:latin typeface="Questrial"/>
              <a:ea typeface="Questrial"/>
              <a:cs typeface="Questrial"/>
              <a:sym typeface="Questrial"/>
            </a:endParaRPr>
          </a:p>
        </p:txBody>
      </p:sp>
      <p:sp>
        <p:nvSpPr>
          <p:cNvPr id="22" name="Freeform 22"/>
          <p:cNvSpPr/>
          <p:nvPr/>
        </p:nvSpPr>
        <p:spPr>
          <a:xfrm>
            <a:off x="14356192" y="-2022514"/>
            <a:ext cx="5125736" cy="5695263"/>
          </a:xfrm>
          <a:custGeom>
            <a:avLst/>
            <a:gdLst/>
            <a:ahLst/>
            <a:cxnLst/>
            <a:rect l="l" t="t" r="r" b="b"/>
            <a:pathLst>
              <a:path w="5125736" h="5695263">
                <a:moveTo>
                  <a:pt x="0" y="0"/>
                </a:moveTo>
                <a:lnTo>
                  <a:pt x="5125736" y="0"/>
                </a:lnTo>
                <a:lnTo>
                  <a:pt x="5125736" y="5695263"/>
                </a:lnTo>
                <a:lnTo>
                  <a:pt x="0" y="5695263"/>
                </a:lnTo>
                <a:lnTo>
                  <a:pt x="0" y="0"/>
                </a:lnTo>
                <a:close/>
              </a:path>
            </a:pathLst>
          </a:custGeom>
          <a:blipFill>
            <a:blip r:embed="rId5"/>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EF3"/>
        </a:solidFill>
        <a:effectLst/>
      </p:bgPr>
    </p:bg>
    <p:spTree>
      <p:nvGrpSpPr>
        <p:cNvPr id="1" name=""/>
        <p:cNvGrpSpPr/>
        <p:nvPr/>
      </p:nvGrpSpPr>
      <p:grpSpPr>
        <a:xfrm>
          <a:off x="0" y="0"/>
          <a:ext cx="0" cy="0"/>
          <a:chOff x="0" y="0"/>
          <a:chExt cx="0" cy="0"/>
        </a:xfrm>
      </p:grpSpPr>
      <p:sp>
        <p:nvSpPr>
          <p:cNvPr id="2" name="Freeform 2"/>
          <p:cNvSpPr/>
          <p:nvPr/>
        </p:nvSpPr>
        <p:spPr>
          <a:xfrm rot="5297698">
            <a:off x="5629685" y="1238706"/>
            <a:ext cx="7028629" cy="7809588"/>
          </a:xfrm>
          <a:custGeom>
            <a:avLst/>
            <a:gdLst/>
            <a:ahLst/>
            <a:cxnLst/>
            <a:rect l="l" t="t" r="r" b="b"/>
            <a:pathLst>
              <a:path w="7028629" h="7809588">
                <a:moveTo>
                  <a:pt x="0" y="0"/>
                </a:moveTo>
                <a:lnTo>
                  <a:pt x="7028630" y="0"/>
                </a:lnTo>
                <a:lnTo>
                  <a:pt x="7028630" y="7809588"/>
                </a:lnTo>
                <a:lnTo>
                  <a:pt x="0" y="7809588"/>
                </a:lnTo>
                <a:lnTo>
                  <a:pt x="0" y="0"/>
                </a:lnTo>
                <a:close/>
              </a:path>
            </a:pathLst>
          </a:custGeom>
          <a:blipFill>
            <a:blip r:embed="rId2">
              <a:alphaModFix amt="58000"/>
            </a:blip>
            <a:stretch>
              <a:fillRect/>
            </a:stretch>
          </a:blipFill>
        </p:spPr>
      </p:sp>
      <p:sp>
        <p:nvSpPr>
          <p:cNvPr id="3" name="Freeform 3"/>
          <p:cNvSpPr/>
          <p:nvPr/>
        </p:nvSpPr>
        <p:spPr>
          <a:xfrm rot="5400000">
            <a:off x="5019551" y="91806"/>
            <a:ext cx="4294900" cy="4772111"/>
          </a:xfrm>
          <a:custGeom>
            <a:avLst/>
            <a:gdLst/>
            <a:ahLst/>
            <a:cxnLst/>
            <a:rect l="l" t="t" r="r" b="b"/>
            <a:pathLst>
              <a:path w="4294900" h="4772111">
                <a:moveTo>
                  <a:pt x="0" y="0"/>
                </a:moveTo>
                <a:lnTo>
                  <a:pt x="4294900" y="0"/>
                </a:lnTo>
                <a:lnTo>
                  <a:pt x="4294900" y="4772111"/>
                </a:lnTo>
                <a:lnTo>
                  <a:pt x="0" y="4772111"/>
                </a:lnTo>
                <a:lnTo>
                  <a:pt x="0" y="0"/>
                </a:lnTo>
                <a:close/>
              </a:path>
            </a:pathLst>
          </a:custGeom>
          <a:blipFill>
            <a:blip r:embed="rId3"/>
            <a:stretch>
              <a:fillRect/>
            </a:stretch>
          </a:blipFill>
        </p:spPr>
      </p:sp>
      <p:sp>
        <p:nvSpPr>
          <p:cNvPr id="4" name="Freeform 4"/>
          <p:cNvSpPr/>
          <p:nvPr/>
        </p:nvSpPr>
        <p:spPr>
          <a:xfrm rot="5400000">
            <a:off x="10685742" y="4238936"/>
            <a:ext cx="4294900" cy="4772111"/>
          </a:xfrm>
          <a:custGeom>
            <a:avLst/>
            <a:gdLst/>
            <a:ahLst/>
            <a:cxnLst/>
            <a:rect l="l" t="t" r="r" b="b"/>
            <a:pathLst>
              <a:path w="4294900" h="4772111">
                <a:moveTo>
                  <a:pt x="0" y="0"/>
                </a:moveTo>
                <a:lnTo>
                  <a:pt x="4294900" y="0"/>
                </a:lnTo>
                <a:lnTo>
                  <a:pt x="4294900" y="4772111"/>
                </a:lnTo>
                <a:lnTo>
                  <a:pt x="0" y="4772111"/>
                </a:lnTo>
                <a:lnTo>
                  <a:pt x="0" y="0"/>
                </a:lnTo>
                <a:close/>
              </a:path>
            </a:pathLst>
          </a:custGeom>
          <a:blipFill>
            <a:blip r:embed="rId3"/>
            <a:stretch>
              <a:fillRect/>
            </a:stretch>
          </a:blipFill>
        </p:spPr>
      </p:sp>
      <p:sp>
        <p:nvSpPr>
          <p:cNvPr id="5" name="Freeform 5"/>
          <p:cNvSpPr/>
          <p:nvPr/>
        </p:nvSpPr>
        <p:spPr>
          <a:xfrm rot="-999793">
            <a:off x="8615597" y="1639422"/>
            <a:ext cx="3107580" cy="2594830"/>
          </a:xfrm>
          <a:custGeom>
            <a:avLst/>
            <a:gdLst/>
            <a:ahLst/>
            <a:cxnLst/>
            <a:rect l="l" t="t" r="r" b="b"/>
            <a:pathLst>
              <a:path w="3107580" h="2594830">
                <a:moveTo>
                  <a:pt x="0" y="0"/>
                </a:moveTo>
                <a:lnTo>
                  <a:pt x="3107580" y="0"/>
                </a:lnTo>
                <a:lnTo>
                  <a:pt x="3107580" y="2594829"/>
                </a:lnTo>
                <a:lnTo>
                  <a:pt x="0" y="2594829"/>
                </a:lnTo>
                <a:lnTo>
                  <a:pt x="0" y="0"/>
                </a:lnTo>
                <a:close/>
              </a:path>
            </a:pathLst>
          </a:custGeom>
          <a:blipFill>
            <a:blip r:embed="rId4">
              <a:alphaModFix amt="65999"/>
            </a:blip>
            <a:stretch>
              <a:fillRect/>
            </a:stretch>
          </a:blipFill>
        </p:spPr>
      </p:sp>
      <p:sp>
        <p:nvSpPr>
          <p:cNvPr id="6" name="TextBox 6"/>
          <p:cNvSpPr txBox="1"/>
          <p:nvPr/>
        </p:nvSpPr>
        <p:spPr>
          <a:xfrm>
            <a:off x="5641886" y="4344034"/>
            <a:ext cx="7004228" cy="1522731"/>
          </a:xfrm>
          <a:prstGeom prst="rect">
            <a:avLst/>
          </a:prstGeom>
        </p:spPr>
        <p:txBody>
          <a:bodyPr lIns="0" tIns="0" rIns="0" bIns="0" rtlCol="0" anchor="t">
            <a:spAutoFit/>
          </a:bodyPr>
          <a:lstStyle/>
          <a:p>
            <a:pPr algn="ctr">
              <a:lnSpc>
                <a:spcPts val="12159"/>
              </a:lnSpc>
            </a:pPr>
            <a:r>
              <a:rPr lang="en-US" sz="9499">
                <a:solidFill>
                  <a:srgbClr val="000000"/>
                </a:solidFill>
                <a:latin typeface="Alice"/>
                <a:ea typeface="Alice"/>
                <a:cs typeface="Alice"/>
                <a:sym typeface="Alice"/>
              </a:rPr>
              <a:t>Abstract</a:t>
            </a:r>
          </a:p>
        </p:txBody>
      </p:sp>
      <p:sp>
        <p:nvSpPr>
          <p:cNvPr id="7" name="Freeform 7"/>
          <p:cNvSpPr/>
          <p:nvPr/>
        </p:nvSpPr>
        <p:spPr>
          <a:xfrm rot="-10800000">
            <a:off x="6731391" y="6123894"/>
            <a:ext cx="2821665" cy="2356090"/>
          </a:xfrm>
          <a:custGeom>
            <a:avLst/>
            <a:gdLst/>
            <a:ahLst/>
            <a:cxnLst/>
            <a:rect l="l" t="t" r="r" b="b"/>
            <a:pathLst>
              <a:path w="2821665" h="2356090">
                <a:moveTo>
                  <a:pt x="0" y="0"/>
                </a:moveTo>
                <a:lnTo>
                  <a:pt x="2821666" y="0"/>
                </a:lnTo>
                <a:lnTo>
                  <a:pt x="2821666" y="2356090"/>
                </a:lnTo>
                <a:lnTo>
                  <a:pt x="0" y="2356090"/>
                </a:lnTo>
                <a:lnTo>
                  <a:pt x="0" y="0"/>
                </a:lnTo>
                <a:close/>
              </a:path>
            </a:pathLst>
          </a:custGeom>
          <a:blipFill>
            <a:blip r:embed="rId4">
              <a:alphaModFix amt="65999"/>
            </a:blip>
            <a:stretch>
              <a:fillRect/>
            </a:stretch>
          </a:blipFill>
        </p:spPr>
      </p:sp>
      <p:sp>
        <p:nvSpPr>
          <p:cNvPr id="8" name="Freeform 8"/>
          <p:cNvSpPr/>
          <p:nvPr/>
        </p:nvSpPr>
        <p:spPr>
          <a:xfrm>
            <a:off x="-873650" y="6476883"/>
            <a:ext cx="4210927" cy="5073405"/>
          </a:xfrm>
          <a:custGeom>
            <a:avLst/>
            <a:gdLst/>
            <a:ahLst/>
            <a:cxnLst/>
            <a:rect l="l" t="t" r="r" b="b"/>
            <a:pathLst>
              <a:path w="4210927" h="5073405">
                <a:moveTo>
                  <a:pt x="0" y="0"/>
                </a:moveTo>
                <a:lnTo>
                  <a:pt x="4210926" y="0"/>
                </a:lnTo>
                <a:lnTo>
                  <a:pt x="4210926" y="5073405"/>
                </a:lnTo>
                <a:lnTo>
                  <a:pt x="0" y="5073405"/>
                </a:lnTo>
                <a:lnTo>
                  <a:pt x="0" y="0"/>
                </a:lnTo>
                <a:close/>
              </a:path>
            </a:pathLst>
          </a:custGeom>
          <a:blipFill>
            <a:blip r:embed="rId5"/>
            <a:stretch>
              <a:fillRect/>
            </a:stretch>
          </a:blipFill>
        </p:spPr>
      </p:sp>
      <p:sp>
        <p:nvSpPr>
          <p:cNvPr id="9" name="Freeform 9"/>
          <p:cNvSpPr/>
          <p:nvPr/>
        </p:nvSpPr>
        <p:spPr>
          <a:xfrm>
            <a:off x="15219247" y="-1508003"/>
            <a:ext cx="4210927" cy="5073405"/>
          </a:xfrm>
          <a:custGeom>
            <a:avLst/>
            <a:gdLst/>
            <a:ahLst/>
            <a:cxnLst/>
            <a:rect l="l" t="t" r="r" b="b"/>
            <a:pathLst>
              <a:path w="4210927" h="5073405">
                <a:moveTo>
                  <a:pt x="0" y="0"/>
                </a:moveTo>
                <a:lnTo>
                  <a:pt x="4210927" y="0"/>
                </a:lnTo>
                <a:lnTo>
                  <a:pt x="4210927" y="5073406"/>
                </a:lnTo>
                <a:lnTo>
                  <a:pt x="0" y="5073406"/>
                </a:lnTo>
                <a:lnTo>
                  <a:pt x="0" y="0"/>
                </a:lnTo>
                <a:close/>
              </a:path>
            </a:pathLst>
          </a:custGeom>
          <a:blipFill>
            <a:blip r:embed="rId5"/>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2893084">
            <a:off x="-343433" y="-2092184"/>
            <a:ext cx="6715726" cy="6936430"/>
          </a:xfrm>
          <a:custGeom>
            <a:avLst/>
            <a:gdLst/>
            <a:ahLst/>
            <a:cxnLst/>
            <a:rect l="l" t="t" r="r" b="b"/>
            <a:pathLst>
              <a:path w="6715726" h="6936430">
                <a:moveTo>
                  <a:pt x="0" y="0"/>
                </a:moveTo>
                <a:lnTo>
                  <a:pt x="6715725" y="0"/>
                </a:lnTo>
                <a:lnTo>
                  <a:pt x="6715725" y="6936431"/>
                </a:lnTo>
                <a:lnTo>
                  <a:pt x="0" y="6936431"/>
                </a:lnTo>
                <a:lnTo>
                  <a:pt x="0" y="0"/>
                </a:lnTo>
                <a:close/>
              </a:path>
            </a:pathLst>
          </a:custGeom>
          <a:blipFill>
            <a:blip r:embed="rId2"/>
            <a:stretch>
              <a:fillRect/>
            </a:stretch>
          </a:blipFill>
        </p:spPr>
      </p:sp>
      <p:sp>
        <p:nvSpPr>
          <p:cNvPr id="3" name="Freeform 3"/>
          <p:cNvSpPr/>
          <p:nvPr/>
        </p:nvSpPr>
        <p:spPr>
          <a:xfrm rot="-10800000">
            <a:off x="-584770" y="-331591"/>
            <a:ext cx="4486062" cy="5293288"/>
          </a:xfrm>
          <a:custGeom>
            <a:avLst/>
            <a:gdLst/>
            <a:ahLst/>
            <a:cxnLst/>
            <a:rect l="l" t="t" r="r" b="b"/>
            <a:pathLst>
              <a:path w="4486062" h="5293288">
                <a:moveTo>
                  <a:pt x="0" y="0"/>
                </a:moveTo>
                <a:lnTo>
                  <a:pt x="4486061" y="0"/>
                </a:lnTo>
                <a:lnTo>
                  <a:pt x="4486061" y="5293288"/>
                </a:lnTo>
                <a:lnTo>
                  <a:pt x="0" y="5293288"/>
                </a:lnTo>
                <a:lnTo>
                  <a:pt x="0" y="0"/>
                </a:lnTo>
                <a:close/>
              </a:path>
            </a:pathLst>
          </a:custGeom>
          <a:blipFill>
            <a:blip r:embed="rId3"/>
            <a:stretch>
              <a:fillRect/>
            </a:stretch>
          </a:blipFill>
        </p:spPr>
      </p:sp>
      <p:sp>
        <p:nvSpPr>
          <p:cNvPr id="4" name="Freeform 4"/>
          <p:cNvSpPr/>
          <p:nvPr/>
        </p:nvSpPr>
        <p:spPr>
          <a:xfrm rot="-7716179">
            <a:off x="15658628" y="7006715"/>
            <a:ext cx="3201345" cy="4503170"/>
          </a:xfrm>
          <a:custGeom>
            <a:avLst/>
            <a:gdLst/>
            <a:ahLst/>
            <a:cxnLst/>
            <a:rect l="l" t="t" r="r" b="b"/>
            <a:pathLst>
              <a:path w="3201345" h="4503170">
                <a:moveTo>
                  <a:pt x="0" y="0"/>
                </a:moveTo>
                <a:lnTo>
                  <a:pt x="3201344" y="0"/>
                </a:lnTo>
                <a:lnTo>
                  <a:pt x="3201344" y="4503170"/>
                </a:lnTo>
                <a:lnTo>
                  <a:pt x="0" y="4503170"/>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sp>
      <p:sp>
        <p:nvSpPr>
          <p:cNvPr id="5" name="Freeform 5"/>
          <p:cNvSpPr/>
          <p:nvPr/>
        </p:nvSpPr>
        <p:spPr>
          <a:xfrm>
            <a:off x="133855" y="7869213"/>
            <a:ext cx="2785137" cy="2778174"/>
          </a:xfrm>
          <a:custGeom>
            <a:avLst/>
            <a:gdLst/>
            <a:ahLst/>
            <a:cxnLst/>
            <a:rect l="l" t="t" r="r" b="b"/>
            <a:pathLst>
              <a:path w="2785137" h="2778174">
                <a:moveTo>
                  <a:pt x="0" y="0"/>
                </a:moveTo>
                <a:lnTo>
                  <a:pt x="2785137" y="0"/>
                </a:lnTo>
                <a:lnTo>
                  <a:pt x="2785137" y="2778174"/>
                </a:lnTo>
                <a:lnTo>
                  <a:pt x="0" y="2778174"/>
                </a:lnTo>
                <a:lnTo>
                  <a:pt x="0" y="0"/>
                </a:lnTo>
                <a:close/>
              </a:path>
            </a:pathLst>
          </a:custGeom>
          <a:blipFill>
            <a:blip r:embed="rId6">
              <a:alphaModFix amt="62000"/>
            </a:blip>
            <a:stretch>
              <a:fillRect/>
            </a:stretch>
          </a:blipFill>
        </p:spPr>
      </p:sp>
      <p:sp>
        <p:nvSpPr>
          <p:cNvPr id="6" name="TextBox 6"/>
          <p:cNvSpPr txBox="1"/>
          <p:nvPr/>
        </p:nvSpPr>
        <p:spPr>
          <a:xfrm>
            <a:off x="4092097" y="3216466"/>
            <a:ext cx="13167203" cy="5948679"/>
          </a:xfrm>
          <a:prstGeom prst="rect">
            <a:avLst/>
          </a:prstGeom>
        </p:spPr>
        <p:txBody>
          <a:bodyPr lIns="0" tIns="0" rIns="0" bIns="0" rtlCol="0" anchor="t">
            <a:spAutoFit/>
          </a:bodyPr>
          <a:lstStyle/>
          <a:p>
            <a:pPr algn="just">
              <a:lnSpc>
                <a:spcPts val="3920"/>
              </a:lnSpc>
            </a:pPr>
            <a:r>
              <a:rPr lang="en-US" sz="2800" dirty="0">
                <a:solidFill>
                  <a:srgbClr val="000000"/>
                </a:solidFill>
                <a:latin typeface="Questrial"/>
                <a:ea typeface="Questrial"/>
                <a:cs typeface="Questrial"/>
                <a:sym typeface="Questrial"/>
              </a:rPr>
              <a:t>      The touchless water dispenser is designed to promote hygiene and prevent water wastage by using automation. It detects a container using an IR sensor and measures its height using a motor-controlled system.</a:t>
            </a:r>
          </a:p>
          <a:p>
            <a:pPr algn="just">
              <a:lnSpc>
                <a:spcPts val="3920"/>
              </a:lnSpc>
            </a:pPr>
            <a:endParaRPr lang="en-US" sz="2800" dirty="0">
              <a:solidFill>
                <a:srgbClr val="000000"/>
              </a:solidFill>
              <a:latin typeface="Questrial"/>
              <a:ea typeface="Questrial"/>
              <a:cs typeface="Questrial"/>
              <a:sym typeface="Questrial"/>
            </a:endParaRPr>
          </a:p>
          <a:p>
            <a:pPr algn="just">
              <a:lnSpc>
                <a:spcPts val="3920"/>
              </a:lnSpc>
            </a:pPr>
            <a:r>
              <a:rPr lang="en-US" sz="2800" dirty="0">
                <a:solidFill>
                  <a:srgbClr val="000000"/>
                </a:solidFill>
                <a:latin typeface="Questrial"/>
                <a:ea typeface="Questrial"/>
                <a:cs typeface="Questrial"/>
                <a:sym typeface="Questrial"/>
              </a:rPr>
              <a:t>         Once the height is calculated, the system determines the appropriate fill level. A LiDAR sensor monitors the water level in real-time, and a pump dispenses water only until the desired level is reached.</a:t>
            </a:r>
          </a:p>
          <a:p>
            <a:pPr algn="just">
              <a:lnSpc>
                <a:spcPts val="3920"/>
              </a:lnSpc>
            </a:pPr>
            <a:endParaRPr lang="en-US" sz="2800" dirty="0">
              <a:solidFill>
                <a:srgbClr val="000000"/>
              </a:solidFill>
              <a:latin typeface="Questrial"/>
              <a:ea typeface="Questrial"/>
              <a:cs typeface="Questrial"/>
              <a:sym typeface="Questrial"/>
            </a:endParaRPr>
          </a:p>
          <a:p>
            <a:pPr algn="just">
              <a:lnSpc>
                <a:spcPts val="3920"/>
              </a:lnSpc>
            </a:pPr>
            <a:r>
              <a:rPr lang="en-US" sz="2800" dirty="0">
                <a:solidFill>
                  <a:srgbClr val="000000"/>
                </a:solidFill>
                <a:latin typeface="Questrial"/>
                <a:ea typeface="Questrial"/>
                <a:cs typeface="Questrial"/>
                <a:sym typeface="Questrial"/>
              </a:rPr>
              <a:t>       This project minimizes human contact, making it ideal for public and health-sensitive environments. It combines sensors and automation effectively to deliver a smart, efficient, and user-friendly water dispensing solution.</a:t>
            </a:r>
          </a:p>
          <a:p>
            <a:pPr algn="l">
              <a:lnSpc>
                <a:spcPts val="3920"/>
              </a:lnSpc>
              <a:spcBef>
                <a:spcPct val="0"/>
              </a:spcBef>
            </a:pPr>
            <a:endParaRPr lang="en-US" sz="2800" dirty="0">
              <a:solidFill>
                <a:srgbClr val="000000"/>
              </a:solidFill>
              <a:latin typeface="Questrial"/>
              <a:ea typeface="Questrial"/>
              <a:cs typeface="Questrial"/>
              <a:sym typeface="Questrial"/>
            </a:endParaRPr>
          </a:p>
        </p:txBody>
      </p:sp>
      <p:sp>
        <p:nvSpPr>
          <p:cNvPr id="7" name="TextBox 7"/>
          <p:cNvSpPr txBox="1"/>
          <p:nvPr/>
        </p:nvSpPr>
        <p:spPr>
          <a:xfrm>
            <a:off x="3480665" y="576566"/>
            <a:ext cx="7004228" cy="1522731"/>
          </a:xfrm>
          <a:prstGeom prst="rect">
            <a:avLst/>
          </a:prstGeom>
        </p:spPr>
        <p:txBody>
          <a:bodyPr lIns="0" tIns="0" rIns="0" bIns="0" rtlCol="0" anchor="t">
            <a:spAutoFit/>
          </a:bodyPr>
          <a:lstStyle/>
          <a:p>
            <a:pPr algn="ctr">
              <a:lnSpc>
                <a:spcPts val="12159"/>
              </a:lnSpc>
            </a:pPr>
            <a:r>
              <a:rPr lang="en-US" sz="9499">
                <a:solidFill>
                  <a:srgbClr val="000000"/>
                </a:solidFill>
                <a:latin typeface="Alice"/>
                <a:ea typeface="Alice"/>
                <a:cs typeface="Alice"/>
                <a:sym typeface="Alice"/>
              </a:rPr>
              <a:t>Abstract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EF3"/>
        </a:solidFill>
        <a:effectLst/>
      </p:bgPr>
    </p:bg>
    <p:spTree>
      <p:nvGrpSpPr>
        <p:cNvPr id="1" name=""/>
        <p:cNvGrpSpPr/>
        <p:nvPr/>
      </p:nvGrpSpPr>
      <p:grpSpPr>
        <a:xfrm>
          <a:off x="0" y="0"/>
          <a:ext cx="0" cy="0"/>
          <a:chOff x="0" y="0"/>
          <a:chExt cx="0" cy="0"/>
        </a:xfrm>
      </p:grpSpPr>
      <p:sp>
        <p:nvSpPr>
          <p:cNvPr id="2" name="Freeform 2"/>
          <p:cNvSpPr/>
          <p:nvPr/>
        </p:nvSpPr>
        <p:spPr>
          <a:xfrm rot="5297698">
            <a:off x="5629685" y="1238706"/>
            <a:ext cx="7028629" cy="7809588"/>
          </a:xfrm>
          <a:custGeom>
            <a:avLst/>
            <a:gdLst/>
            <a:ahLst/>
            <a:cxnLst/>
            <a:rect l="l" t="t" r="r" b="b"/>
            <a:pathLst>
              <a:path w="7028629" h="7809588">
                <a:moveTo>
                  <a:pt x="0" y="0"/>
                </a:moveTo>
                <a:lnTo>
                  <a:pt x="7028630" y="0"/>
                </a:lnTo>
                <a:lnTo>
                  <a:pt x="7028630" y="7809588"/>
                </a:lnTo>
                <a:lnTo>
                  <a:pt x="0" y="7809588"/>
                </a:lnTo>
                <a:lnTo>
                  <a:pt x="0" y="0"/>
                </a:lnTo>
                <a:close/>
              </a:path>
            </a:pathLst>
          </a:custGeom>
          <a:blipFill>
            <a:blip r:embed="rId2">
              <a:alphaModFix amt="58000"/>
            </a:blip>
            <a:stretch>
              <a:fillRect/>
            </a:stretch>
          </a:blipFill>
        </p:spPr>
      </p:sp>
      <p:sp>
        <p:nvSpPr>
          <p:cNvPr id="3" name="Freeform 3"/>
          <p:cNvSpPr/>
          <p:nvPr/>
        </p:nvSpPr>
        <p:spPr>
          <a:xfrm rot="5400000">
            <a:off x="5019551" y="91806"/>
            <a:ext cx="4294900" cy="4772111"/>
          </a:xfrm>
          <a:custGeom>
            <a:avLst/>
            <a:gdLst/>
            <a:ahLst/>
            <a:cxnLst/>
            <a:rect l="l" t="t" r="r" b="b"/>
            <a:pathLst>
              <a:path w="4294900" h="4772111">
                <a:moveTo>
                  <a:pt x="0" y="0"/>
                </a:moveTo>
                <a:lnTo>
                  <a:pt x="4294900" y="0"/>
                </a:lnTo>
                <a:lnTo>
                  <a:pt x="4294900" y="4772111"/>
                </a:lnTo>
                <a:lnTo>
                  <a:pt x="0" y="4772111"/>
                </a:lnTo>
                <a:lnTo>
                  <a:pt x="0" y="0"/>
                </a:lnTo>
                <a:close/>
              </a:path>
            </a:pathLst>
          </a:custGeom>
          <a:blipFill>
            <a:blip r:embed="rId3"/>
            <a:stretch>
              <a:fillRect/>
            </a:stretch>
          </a:blipFill>
        </p:spPr>
      </p:sp>
      <p:sp>
        <p:nvSpPr>
          <p:cNvPr id="4" name="Freeform 4"/>
          <p:cNvSpPr/>
          <p:nvPr/>
        </p:nvSpPr>
        <p:spPr>
          <a:xfrm rot="5400000">
            <a:off x="10685742" y="4238936"/>
            <a:ext cx="4294900" cy="4772111"/>
          </a:xfrm>
          <a:custGeom>
            <a:avLst/>
            <a:gdLst/>
            <a:ahLst/>
            <a:cxnLst/>
            <a:rect l="l" t="t" r="r" b="b"/>
            <a:pathLst>
              <a:path w="4294900" h="4772111">
                <a:moveTo>
                  <a:pt x="0" y="0"/>
                </a:moveTo>
                <a:lnTo>
                  <a:pt x="4294900" y="0"/>
                </a:lnTo>
                <a:lnTo>
                  <a:pt x="4294900" y="4772111"/>
                </a:lnTo>
                <a:lnTo>
                  <a:pt x="0" y="4772111"/>
                </a:lnTo>
                <a:lnTo>
                  <a:pt x="0" y="0"/>
                </a:lnTo>
                <a:close/>
              </a:path>
            </a:pathLst>
          </a:custGeom>
          <a:blipFill>
            <a:blip r:embed="rId3"/>
            <a:stretch>
              <a:fillRect/>
            </a:stretch>
          </a:blipFill>
        </p:spPr>
      </p:sp>
      <p:sp>
        <p:nvSpPr>
          <p:cNvPr id="5" name="Freeform 5"/>
          <p:cNvSpPr/>
          <p:nvPr/>
        </p:nvSpPr>
        <p:spPr>
          <a:xfrm rot="-999793">
            <a:off x="8615597" y="1639422"/>
            <a:ext cx="3107580" cy="2594830"/>
          </a:xfrm>
          <a:custGeom>
            <a:avLst/>
            <a:gdLst/>
            <a:ahLst/>
            <a:cxnLst/>
            <a:rect l="l" t="t" r="r" b="b"/>
            <a:pathLst>
              <a:path w="3107580" h="2594830">
                <a:moveTo>
                  <a:pt x="0" y="0"/>
                </a:moveTo>
                <a:lnTo>
                  <a:pt x="3107580" y="0"/>
                </a:lnTo>
                <a:lnTo>
                  <a:pt x="3107580" y="2594829"/>
                </a:lnTo>
                <a:lnTo>
                  <a:pt x="0" y="2594829"/>
                </a:lnTo>
                <a:lnTo>
                  <a:pt x="0" y="0"/>
                </a:lnTo>
                <a:close/>
              </a:path>
            </a:pathLst>
          </a:custGeom>
          <a:blipFill>
            <a:blip r:embed="rId4">
              <a:alphaModFix amt="65999"/>
            </a:blip>
            <a:stretch>
              <a:fillRect/>
            </a:stretch>
          </a:blipFill>
        </p:spPr>
      </p:sp>
      <p:sp>
        <p:nvSpPr>
          <p:cNvPr id="6" name="Freeform 6"/>
          <p:cNvSpPr/>
          <p:nvPr/>
        </p:nvSpPr>
        <p:spPr>
          <a:xfrm rot="-10800000">
            <a:off x="6731391" y="6123894"/>
            <a:ext cx="2821665" cy="2356090"/>
          </a:xfrm>
          <a:custGeom>
            <a:avLst/>
            <a:gdLst/>
            <a:ahLst/>
            <a:cxnLst/>
            <a:rect l="l" t="t" r="r" b="b"/>
            <a:pathLst>
              <a:path w="2821665" h="2356090">
                <a:moveTo>
                  <a:pt x="0" y="0"/>
                </a:moveTo>
                <a:lnTo>
                  <a:pt x="2821666" y="0"/>
                </a:lnTo>
                <a:lnTo>
                  <a:pt x="2821666" y="2356090"/>
                </a:lnTo>
                <a:lnTo>
                  <a:pt x="0" y="2356090"/>
                </a:lnTo>
                <a:lnTo>
                  <a:pt x="0" y="0"/>
                </a:lnTo>
                <a:close/>
              </a:path>
            </a:pathLst>
          </a:custGeom>
          <a:blipFill>
            <a:blip r:embed="rId4">
              <a:alphaModFix amt="65999"/>
            </a:blip>
            <a:stretch>
              <a:fillRect/>
            </a:stretch>
          </a:blipFill>
        </p:spPr>
      </p:sp>
      <p:sp>
        <p:nvSpPr>
          <p:cNvPr id="7" name="TextBox 7"/>
          <p:cNvSpPr txBox="1"/>
          <p:nvPr/>
        </p:nvSpPr>
        <p:spPr>
          <a:xfrm>
            <a:off x="4434479" y="4372767"/>
            <a:ext cx="9419043" cy="1543687"/>
          </a:xfrm>
          <a:prstGeom prst="rect">
            <a:avLst/>
          </a:prstGeom>
        </p:spPr>
        <p:txBody>
          <a:bodyPr lIns="0" tIns="0" rIns="0" bIns="0" rtlCol="0" anchor="t">
            <a:spAutoFit/>
          </a:bodyPr>
          <a:lstStyle/>
          <a:p>
            <a:pPr algn="ctr">
              <a:lnSpc>
                <a:spcPts val="12444"/>
              </a:lnSpc>
            </a:pPr>
            <a:r>
              <a:rPr lang="en-US" sz="9499" spc="170">
                <a:solidFill>
                  <a:srgbClr val="000000"/>
                </a:solidFill>
                <a:latin typeface="Alice"/>
                <a:ea typeface="Alice"/>
                <a:cs typeface="Alice"/>
                <a:sym typeface="Alice"/>
              </a:rPr>
              <a:t>Existing project</a:t>
            </a:r>
          </a:p>
        </p:txBody>
      </p:sp>
      <p:sp>
        <p:nvSpPr>
          <p:cNvPr id="8" name="Freeform 8"/>
          <p:cNvSpPr/>
          <p:nvPr/>
        </p:nvSpPr>
        <p:spPr>
          <a:xfrm>
            <a:off x="-873650" y="6476883"/>
            <a:ext cx="4210927" cy="5073405"/>
          </a:xfrm>
          <a:custGeom>
            <a:avLst/>
            <a:gdLst/>
            <a:ahLst/>
            <a:cxnLst/>
            <a:rect l="l" t="t" r="r" b="b"/>
            <a:pathLst>
              <a:path w="4210927" h="5073405">
                <a:moveTo>
                  <a:pt x="0" y="0"/>
                </a:moveTo>
                <a:lnTo>
                  <a:pt x="4210926" y="0"/>
                </a:lnTo>
                <a:lnTo>
                  <a:pt x="4210926" y="5073405"/>
                </a:lnTo>
                <a:lnTo>
                  <a:pt x="0" y="5073405"/>
                </a:lnTo>
                <a:lnTo>
                  <a:pt x="0" y="0"/>
                </a:lnTo>
                <a:close/>
              </a:path>
            </a:pathLst>
          </a:custGeom>
          <a:blipFill>
            <a:blip r:embed="rId5"/>
            <a:stretch>
              <a:fillRect/>
            </a:stretch>
          </a:blipFill>
        </p:spPr>
      </p:sp>
      <p:sp>
        <p:nvSpPr>
          <p:cNvPr id="9" name="Freeform 9"/>
          <p:cNvSpPr/>
          <p:nvPr/>
        </p:nvSpPr>
        <p:spPr>
          <a:xfrm>
            <a:off x="15219247" y="-1508003"/>
            <a:ext cx="4210927" cy="5073405"/>
          </a:xfrm>
          <a:custGeom>
            <a:avLst/>
            <a:gdLst/>
            <a:ahLst/>
            <a:cxnLst/>
            <a:rect l="l" t="t" r="r" b="b"/>
            <a:pathLst>
              <a:path w="4210927" h="5073405">
                <a:moveTo>
                  <a:pt x="0" y="0"/>
                </a:moveTo>
                <a:lnTo>
                  <a:pt x="4210927" y="0"/>
                </a:lnTo>
                <a:lnTo>
                  <a:pt x="4210927" y="5073406"/>
                </a:lnTo>
                <a:lnTo>
                  <a:pt x="0" y="5073406"/>
                </a:lnTo>
                <a:lnTo>
                  <a:pt x="0" y="0"/>
                </a:lnTo>
                <a:close/>
              </a:path>
            </a:pathLst>
          </a:custGeom>
          <a:blipFill>
            <a:blip r:embed="rId5"/>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grpSp>
        <p:nvGrpSpPr>
          <p:cNvPr id="2" name="Group 2"/>
          <p:cNvGrpSpPr/>
          <p:nvPr/>
        </p:nvGrpSpPr>
        <p:grpSpPr>
          <a:xfrm>
            <a:off x="11849065" y="3792517"/>
            <a:ext cx="6231999" cy="5935286"/>
            <a:chOff x="0" y="0"/>
            <a:chExt cx="8309332" cy="7913715"/>
          </a:xfrm>
        </p:grpSpPr>
        <p:pic>
          <p:nvPicPr>
            <p:cNvPr id="3" name="Picture 3"/>
            <p:cNvPicPr>
              <a:picLocks noChangeAspect="1"/>
            </p:cNvPicPr>
            <p:nvPr/>
          </p:nvPicPr>
          <p:blipFill>
            <a:blip r:embed="rId2"/>
            <a:srcRect l="716" r="716"/>
            <a:stretch>
              <a:fillRect/>
            </a:stretch>
          </p:blipFill>
          <p:spPr>
            <a:xfrm>
              <a:off x="0" y="0"/>
              <a:ext cx="8309332" cy="7913715"/>
            </a:xfrm>
            <a:prstGeom prst="rect">
              <a:avLst/>
            </a:prstGeom>
          </p:spPr>
        </p:pic>
      </p:grpSp>
      <p:grpSp>
        <p:nvGrpSpPr>
          <p:cNvPr id="4" name="Group 4"/>
          <p:cNvGrpSpPr/>
          <p:nvPr/>
        </p:nvGrpSpPr>
        <p:grpSpPr>
          <a:xfrm>
            <a:off x="2039807" y="5403143"/>
            <a:ext cx="6819657" cy="4529815"/>
            <a:chOff x="0" y="0"/>
            <a:chExt cx="9092876" cy="6039753"/>
          </a:xfrm>
        </p:grpSpPr>
        <p:pic>
          <p:nvPicPr>
            <p:cNvPr id="5" name="Picture 5"/>
            <p:cNvPicPr>
              <a:picLocks noChangeAspect="1"/>
            </p:cNvPicPr>
            <p:nvPr/>
          </p:nvPicPr>
          <p:blipFill>
            <a:blip r:embed="rId3"/>
            <a:srcRect l="3805" r="3805"/>
            <a:stretch>
              <a:fillRect/>
            </a:stretch>
          </p:blipFill>
          <p:spPr>
            <a:xfrm>
              <a:off x="0" y="0"/>
              <a:ext cx="9092876" cy="6039753"/>
            </a:xfrm>
            <a:prstGeom prst="rect">
              <a:avLst/>
            </a:prstGeom>
          </p:spPr>
        </p:pic>
      </p:grpSp>
      <p:sp>
        <p:nvSpPr>
          <p:cNvPr id="6" name="Freeform 6"/>
          <p:cNvSpPr/>
          <p:nvPr/>
        </p:nvSpPr>
        <p:spPr>
          <a:xfrm rot="-5400000">
            <a:off x="-841188" y="-2681722"/>
            <a:ext cx="7591881" cy="7841380"/>
          </a:xfrm>
          <a:custGeom>
            <a:avLst/>
            <a:gdLst/>
            <a:ahLst/>
            <a:cxnLst/>
            <a:rect l="l" t="t" r="r" b="b"/>
            <a:pathLst>
              <a:path w="7591881" h="7841380">
                <a:moveTo>
                  <a:pt x="0" y="0"/>
                </a:moveTo>
                <a:lnTo>
                  <a:pt x="7591881" y="0"/>
                </a:lnTo>
                <a:lnTo>
                  <a:pt x="7591881" y="7841380"/>
                </a:lnTo>
                <a:lnTo>
                  <a:pt x="0" y="7841380"/>
                </a:lnTo>
                <a:lnTo>
                  <a:pt x="0" y="0"/>
                </a:lnTo>
                <a:close/>
              </a:path>
            </a:pathLst>
          </a:custGeom>
          <a:blipFill>
            <a:blip r:embed="rId4"/>
            <a:stretch>
              <a:fillRect/>
            </a:stretch>
          </a:blipFill>
        </p:spPr>
      </p:sp>
      <p:sp>
        <p:nvSpPr>
          <p:cNvPr id="7" name="Freeform 7"/>
          <p:cNvSpPr/>
          <p:nvPr/>
        </p:nvSpPr>
        <p:spPr>
          <a:xfrm>
            <a:off x="289839" y="4666675"/>
            <a:ext cx="736468" cy="736468"/>
          </a:xfrm>
          <a:custGeom>
            <a:avLst/>
            <a:gdLst/>
            <a:ahLst/>
            <a:cxnLst/>
            <a:rect l="l" t="t" r="r" b="b"/>
            <a:pathLst>
              <a:path w="736468" h="736468">
                <a:moveTo>
                  <a:pt x="0" y="0"/>
                </a:moveTo>
                <a:lnTo>
                  <a:pt x="736468" y="0"/>
                </a:lnTo>
                <a:lnTo>
                  <a:pt x="736468" y="736468"/>
                </a:lnTo>
                <a:lnTo>
                  <a:pt x="0" y="736468"/>
                </a:lnTo>
                <a:lnTo>
                  <a:pt x="0" y="0"/>
                </a:lnTo>
                <a:close/>
              </a:path>
            </a:pathLst>
          </a:custGeom>
          <a:blipFill>
            <a:blip r:embed="rId5">
              <a:alphaModFix amt="60000"/>
              <a:extLst>
                <a:ext uri="{96DAC541-7B7A-43D3-8B79-37D633B846F1}">
                  <asvg:svgBlip xmlns:asvg="http://schemas.microsoft.com/office/drawing/2016/SVG/main" r:embed="rId6"/>
                </a:ext>
              </a:extLst>
            </a:blip>
            <a:stretch>
              <a:fillRect/>
            </a:stretch>
          </a:blipFill>
        </p:spPr>
      </p:sp>
      <p:sp>
        <p:nvSpPr>
          <p:cNvPr id="8" name="Freeform 8"/>
          <p:cNvSpPr/>
          <p:nvPr/>
        </p:nvSpPr>
        <p:spPr>
          <a:xfrm>
            <a:off x="11849065" y="1968955"/>
            <a:ext cx="736468" cy="736468"/>
          </a:xfrm>
          <a:custGeom>
            <a:avLst/>
            <a:gdLst/>
            <a:ahLst/>
            <a:cxnLst/>
            <a:rect l="l" t="t" r="r" b="b"/>
            <a:pathLst>
              <a:path w="736468" h="736468">
                <a:moveTo>
                  <a:pt x="0" y="0"/>
                </a:moveTo>
                <a:lnTo>
                  <a:pt x="736468" y="0"/>
                </a:lnTo>
                <a:lnTo>
                  <a:pt x="736468" y="736468"/>
                </a:lnTo>
                <a:lnTo>
                  <a:pt x="0" y="736468"/>
                </a:lnTo>
                <a:lnTo>
                  <a:pt x="0" y="0"/>
                </a:lnTo>
                <a:close/>
              </a:path>
            </a:pathLst>
          </a:custGeom>
          <a:blipFill>
            <a:blip r:embed="rId5">
              <a:alphaModFix amt="60000"/>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289839" y="559626"/>
            <a:ext cx="9419043" cy="1543687"/>
          </a:xfrm>
          <a:prstGeom prst="rect">
            <a:avLst/>
          </a:prstGeom>
        </p:spPr>
        <p:txBody>
          <a:bodyPr lIns="0" tIns="0" rIns="0" bIns="0" rtlCol="0" anchor="t">
            <a:spAutoFit/>
          </a:bodyPr>
          <a:lstStyle/>
          <a:p>
            <a:pPr algn="ctr">
              <a:lnSpc>
                <a:spcPts val="12444"/>
              </a:lnSpc>
            </a:pPr>
            <a:r>
              <a:rPr lang="en-US" sz="9499" spc="170">
                <a:solidFill>
                  <a:srgbClr val="000000"/>
                </a:solidFill>
                <a:latin typeface="Alice"/>
                <a:ea typeface="Alice"/>
                <a:cs typeface="Alice"/>
                <a:sym typeface="Alice"/>
              </a:rPr>
              <a:t>Existing System</a:t>
            </a:r>
          </a:p>
        </p:txBody>
      </p:sp>
      <p:sp>
        <p:nvSpPr>
          <p:cNvPr id="10" name="TextBox 10"/>
          <p:cNvSpPr txBox="1"/>
          <p:nvPr/>
        </p:nvSpPr>
        <p:spPr>
          <a:xfrm>
            <a:off x="451137" y="4756398"/>
            <a:ext cx="413872" cy="528447"/>
          </a:xfrm>
          <a:prstGeom prst="rect">
            <a:avLst/>
          </a:prstGeom>
        </p:spPr>
        <p:txBody>
          <a:bodyPr lIns="0" tIns="0" rIns="0" bIns="0" rtlCol="0" anchor="t">
            <a:spAutoFit/>
          </a:bodyPr>
          <a:lstStyle/>
          <a:p>
            <a:pPr algn="ctr">
              <a:lnSpc>
                <a:spcPts val="4224"/>
              </a:lnSpc>
            </a:pPr>
            <a:r>
              <a:rPr lang="en-US" sz="3300">
                <a:solidFill>
                  <a:srgbClr val="000000"/>
                </a:solidFill>
                <a:latin typeface="Gagalin"/>
                <a:ea typeface="Gagalin"/>
                <a:cs typeface="Gagalin"/>
                <a:sym typeface="Gagalin"/>
              </a:rPr>
              <a:t>1.</a:t>
            </a:r>
          </a:p>
        </p:txBody>
      </p:sp>
      <p:sp>
        <p:nvSpPr>
          <p:cNvPr id="11" name="TextBox 11"/>
          <p:cNvSpPr txBox="1"/>
          <p:nvPr/>
        </p:nvSpPr>
        <p:spPr>
          <a:xfrm>
            <a:off x="12010363" y="2058678"/>
            <a:ext cx="413872" cy="528447"/>
          </a:xfrm>
          <a:prstGeom prst="rect">
            <a:avLst/>
          </a:prstGeom>
        </p:spPr>
        <p:txBody>
          <a:bodyPr lIns="0" tIns="0" rIns="0" bIns="0" rtlCol="0" anchor="t">
            <a:spAutoFit/>
          </a:bodyPr>
          <a:lstStyle/>
          <a:p>
            <a:pPr algn="ctr">
              <a:lnSpc>
                <a:spcPts val="4224"/>
              </a:lnSpc>
            </a:pPr>
            <a:r>
              <a:rPr lang="en-US" sz="3300">
                <a:solidFill>
                  <a:srgbClr val="000000"/>
                </a:solidFill>
                <a:latin typeface="Gagalin"/>
                <a:ea typeface="Gagalin"/>
                <a:cs typeface="Gagalin"/>
                <a:sym typeface="Gagalin"/>
              </a:rPr>
              <a:t>2.</a:t>
            </a:r>
          </a:p>
        </p:txBody>
      </p:sp>
      <p:sp>
        <p:nvSpPr>
          <p:cNvPr id="12" name="TextBox 12"/>
          <p:cNvSpPr txBox="1"/>
          <p:nvPr/>
        </p:nvSpPr>
        <p:spPr>
          <a:xfrm>
            <a:off x="12864919" y="2079761"/>
            <a:ext cx="3999547" cy="507364"/>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Questrial"/>
                <a:ea typeface="Questrial"/>
                <a:cs typeface="Questrial"/>
                <a:sym typeface="Questrial"/>
              </a:rPr>
              <a:t>Coffee vending machine</a:t>
            </a:r>
          </a:p>
        </p:txBody>
      </p:sp>
      <p:sp>
        <p:nvSpPr>
          <p:cNvPr id="13" name="TextBox 13"/>
          <p:cNvSpPr txBox="1"/>
          <p:nvPr/>
        </p:nvSpPr>
        <p:spPr>
          <a:xfrm>
            <a:off x="1194710" y="4777481"/>
            <a:ext cx="4245173" cy="507364"/>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Questrial"/>
                <a:ea typeface="Questrial"/>
                <a:cs typeface="Questrial"/>
                <a:sym typeface="Questrial"/>
              </a:rPr>
              <a:t>IR based water dispenser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a:off x="5199463" y="2074458"/>
            <a:ext cx="7889075" cy="7889075"/>
          </a:xfrm>
          <a:custGeom>
            <a:avLst/>
            <a:gdLst/>
            <a:ahLst/>
            <a:cxnLst/>
            <a:rect l="l" t="t" r="r" b="b"/>
            <a:pathLst>
              <a:path w="7889075" h="7889075">
                <a:moveTo>
                  <a:pt x="0" y="0"/>
                </a:moveTo>
                <a:lnTo>
                  <a:pt x="7889074" y="0"/>
                </a:lnTo>
                <a:lnTo>
                  <a:pt x="7889074" y="7889075"/>
                </a:lnTo>
                <a:lnTo>
                  <a:pt x="0" y="7889075"/>
                </a:lnTo>
                <a:lnTo>
                  <a:pt x="0" y="0"/>
                </a:lnTo>
                <a:close/>
              </a:path>
            </a:pathLst>
          </a:custGeom>
          <a:blipFill>
            <a:blip r:embed="rId2"/>
            <a:stretch>
              <a:fillRect/>
            </a:stretch>
          </a:blipFill>
        </p:spPr>
      </p:sp>
      <p:sp>
        <p:nvSpPr>
          <p:cNvPr id="3" name="Freeform 3"/>
          <p:cNvSpPr/>
          <p:nvPr/>
        </p:nvSpPr>
        <p:spPr>
          <a:xfrm rot="-5400000">
            <a:off x="-841188" y="-2681722"/>
            <a:ext cx="7591881" cy="7841380"/>
          </a:xfrm>
          <a:custGeom>
            <a:avLst/>
            <a:gdLst/>
            <a:ahLst/>
            <a:cxnLst/>
            <a:rect l="l" t="t" r="r" b="b"/>
            <a:pathLst>
              <a:path w="7591881" h="7841380">
                <a:moveTo>
                  <a:pt x="0" y="0"/>
                </a:moveTo>
                <a:lnTo>
                  <a:pt x="7591881" y="0"/>
                </a:lnTo>
                <a:lnTo>
                  <a:pt x="7591881" y="7841380"/>
                </a:lnTo>
                <a:lnTo>
                  <a:pt x="0" y="7841380"/>
                </a:lnTo>
                <a:lnTo>
                  <a:pt x="0" y="0"/>
                </a:lnTo>
                <a:close/>
              </a:path>
            </a:pathLst>
          </a:custGeom>
          <a:blipFill>
            <a:blip r:embed="rId3"/>
            <a:stretch>
              <a:fillRect/>
            </a:stretch>
          </a:blipFill>
        </p:spPr>
      </p:sp>
      <p:sp>
        <p:nvSpPr>
          <p:cNvPr id="4" name="TextBox 4"/>
          <p:cNvSpPr txBox="1"/>
          <p:nvPr/>
        </p:nvSpPr>
        <p:spPr>
          <a:xfrm>
            <a:off x="695416" y="627844"/>
            <a:ext cx="16149839" cy="1155573"/>
          </a:xfrm>
          <a:prstGeom prst="rect">
            <a:avLst/>
          </a:prstGeom>
        </p:spPr>
        <p:txBody>
          <a:bodyPr lIns="0" tIns="0" rIns="0" bIns="0" rtlCol="0" anchor="t">
            <a:spAutoFit/>
          </a:bodyPr>
          <a:lstStyle/>
          <a:p>
            <a:pPr algn="l">
              <a:lnSpc>
                <a:spcPts val="9216"/>
              </a:lnSpc>
            </a:pPr>
            <a:r>
              <a:rPr lang="en-US" sz="7200">
                <a:solidFill>
                  <a:srgbClr val="000000"/>
                </a:solidFill>
                <a:latin typeface="Alice"/>
                <a:ea typeface="Alice"/>
                <a:cs typeface="Alice"/>
                <a:sym typeface="Alice"/>
              </a:rPr>
              <a:t>Proposed work - architecture diagram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5400000">
            <a:off x="14042230" y="4431677"/>
            <a:ext cx="7591881" cy="7841380"/>
          </a:xfrm>
          <a:custGeom>
            <a:avLst/>
            <a:gdLst/>
            <a:ahLst/>
            <a:cxnLst/>
            <a:rect l="l" t="t" r="r" b="b"/>
            <a:pathLst>
              <a:path w="7591881" h="7841380">
                <a:moveTo>
                  <a:pt x="0" y="0"/>
                </a:moveTo>
                <a:lnTo>
                  <a:pt x="7591881" y="0"/>
                </a:lnTo>
                <a:lnTo>
                  <a:pt x="7591881" y="7841379"/>
                </a:lnTo>
                <a:lnTo>
                  <a:pt x="0" y="7841379"/>
                </a:lnTo>
                <a:lnTo>
                  <a:pt x="0" y="0"/>
                </a:lnTo>
                <a:close/>
              </a:path>
            </a:pathLst>
          </a:custGeom>
          <a:blipFill>
            <a:blip r:embed="rId2"/>
            <a:stretch>
              <a:fillRect/>
            </a:stretch>
          </a:blipFill>
        </p:spPr>
      </p:sp>
      <p:sp>
        <p:nvSpPr>
          <p:cNvPr id="3" name="Freeform 3"/>
          <p:cNvSpPr/>
          <p:nvPr/>
        </p:nvSpPr>
        <p:spPr>
          <a:xfrm rot="-5400000">
            <a:off x="-2767241" y="-3160204"/>
            <a:ext cx="7591881" cy="7841380"/>
          </a:xfrm>
          <a:custGeom>
            <a:avLst/>
            <a:gdLst/>
            <a:ahLst/>
            <a:cxnLst/>
            <a:rect l="l" t="t" r="r" b="b"/>
            <a:pathLst>
              <a:path w="7591881" h="7841380">
                <a:moveTo>
                  <a:pt x="0" y="0"/>
                </a:moveTo>
                <a:lnTo>
                  <a:pt x="7591882" y="0"/>
                </a:lnTo>
                <a:lnTo>
                  <a:pt x="7591882" y="7841379"/>
                </a:lnTo>
                <a:lnTo>
                  <a:pt x="0" y="7841379"/>
                </a:lnTo>
                <a:lnTo>
                  <a:pt x="0" y="0"/>
                </a:lnTo>
                <a:close/>
              </a:path>
            </a:pathLst>
          </a:custGeom>
          <a:blipFill>
            <a:blip r:embed="rId2"/>
            <a:stretch>
              <a:fillRect/>
            </a:stretch>
          </a:blipFill>
        </p:spPr>
      </p:sp>
      <p:sp>
        <p:nvSpPr>
          <p:cNvPr id="4" name="TextBox 4"/>
          <p:cNvSpPr txBox="1"/>
          <p:nvPr/>
        </p:nvSpPr>
        <p:spPr>
          <a:xfrm>
            <a:off x="3264062" y="2823799"/>
            <a:ext cx="12719990" cy="6690627"/>
          </a:xfrm>
          <a:prstGeom prst="rect">
            <a:avLst/>
          </a:prstGeom>
        </p:spPr>
        <p:txBody>
          <a:bodyPr lIns="0" tIns="0" rIns="0" bIns="0" rtlCol="0" anchor="t">
            <a:spAutoFit/>
          </a:bodyPr>
          <a:lstStyle/>
          <a:p>
            <a:pPr algn="l">
              <a:lnSpc>
                <a:spcPts val="5303"/>
              </a:lnSpc>
            </a:pPr>
            <a:r>
              <a:rPr lang="en-US" sz="3788">
                <a:solidFill>
                  <a:srgbClr val="000000"/>
                </a:solidFill>
                <a:latin typeface="Alice"/>
                <a:ea typeface="Alice"/>
                <a:cs typeface="Alice"/>
                <a:sym typeface="Alice"/>
              </a:rPr>
              <a:t>1. When a container is placed, the IR sensor detects its presence. </a:t>
            </a:r>
          </a:p>
          <a:p>
            <a:pPr algn="l">
              <a:lnSpc>
                <a:spcPts val="5303"/>
              </a:lnSpc>
            </a:pPr>
            <a:r>
              <a:rPr lang="en-US" sz="3788">
                <a:solidFill>
                  <a:srgbClr val="000000"/>
                </a:solidFill>
                <a:latin typeface="Alice"/>
                <a:ea typeface="Alice"/>
                <a:cs typeface="Alice"/>
                <a:sym typeface="Alice"/>
              </a:rPr>
              <a:t>2. A motor driven platform moves briefly to estimate the container's height using the travel time. </a:t>
            </a:r>
          </a:p>
          <a:p>
            <a:pPr algn="l">
              <a:lnSpc>
                <a:spcPts val="5303"/>
              </a:lnSpc>
            </a:pPr>
            <a:r>
              <a:rPr lang="en-US" sz="3788">
                <a:solidFill>
                  <a:srgbClr val="000000"/>
                </a:solidFill>
                <a:latin typeface="Alice"/>
                <a:ea typeface="Alice"/>
                <a:cs typeface="Alice"/>
                <a:sym typeface="Alice"/>
              </a:rPr>
              <a:t>3. The system calculates the target water fill level. </a:t>
            </a:r>
          </a:p>
          <a:p>
            <a:pPr algn="l">
              <a:lnSpc>
                <a:spcPts val="5303"/>
              </a:lnSpc>
            </a:pPr>
            <a:r>
              <a:rPr lang="en-US" sz="3788">
                <a:solidFill>
                  <a:srgbClr val="000000"/>
                </a:solidFill>
                <a:latin typeface="Alice"/>
                <a:ea typeface="Alice"/>
                <a:cs typeface="Alice"/>
                <a:sym typeface="Alice"/>
              </a:rPr>
              <a:t>4. The pump activates and fills water while continuously measuring the real time water level using the LiDAR sensor. </a:t>
            </a:r>
          </a:p>
          <a:p>
            <a:pPr algn="l">
              <a:lnSpc>
                <a:spcPts val="5303"/>
              </a:lnSpc>
            </a:pPr>
            <a:r>
              <a:rPr lang="en-US" sz="3788">
                <a:solidFill>
                  <a:srgbClr val="000000"/>
                </a:solidFill>
                <a:latin typeface="Alice"/>
                <a:ea typeface="Alice"/>
                <a:cs typeface="Alice"/>
                <a:sym typeface="Alice"/>
              </a:rPr>
              <a:t>5. Once the water reaches the target level, the system stops the pump and signals completion. </a:t>
            </a:r>
          </a:p>
        </p:txBody>
      </p:sp>
      <p:sp>
        <p:nvSpPr>
          <p:cNvPr id="5" name="TextBox 5"/>
          <p:cNvSpPr txBox="1"/>
          <p:nvPr/>
        </p:nvSpPr>
        <p:spPr>
          <a:xfrm>
            <a:off x="1028700" y="550935"/>
            <a:ext cx="6546663" cy="1902251"/>
          </a:xfrm>
          <a:prstGeom prst="rect">
            <a:avLst/>
          </a:prstGeom>
        </p:spPr>
        <p:txBody>
          <a:bodyPr lIns="0" tIns="0" rIns="0" bIns="0" rtlCol="0" anchor="t">
            <a:spAutoFit/>
          </a:bodyPr>
          <a:lstStyle/>
          <a:p>
            <a:pPr algn="ctr">
              <a:lnSpc>
                <a:spcPts val="15570"/>
              </a:lnSpc>
              <a:spcBef>
                <a:spcPct val="0"/>
              </a:spcBef>
            </a:pPr>
            <a:r>
              <a:rPr lang="en-US" sz="11121">
                <a:solidFill>
                  <a:srgbClr val="000000"/>
                </a:solidFill>
                <a:latin typeface="Alice"/>
                <a:ea typeface="Alice"/>
                <a:cs typeface="Alice"/>
                <a:sym typeface="Alice"/>
              </a:rPr>
              <a:t>Workflow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EF3"/>
        </a:solidFill>
        <a:effectLst/>
      </p:bgPr>
    </p:bg>
    <p:spTree>
      <p:nvGrpSpPr>
        <p:cNvPr id="1" name=""/>
        <p:cNvGrpSpPr/>
        <p:nvPr/>
      </p:nvGrpSpPr>
      <p:grpSpPr>
        <a:xfrm>
          <a:off x="0" y="0"/>
          <a:ext cx="0" cy="0"/>
          <a:chOff x="0" y="0"/>
          <a:chExt cx="0" cy="0"/>
        </a:xfrm>
      </p:grpSpPr>
      <p:sp>
        <p:nvSpPr>
          <p:cNvPr id="2" name="Freeform 2"/>
          <p:cNvSpPr/>
          <p:nvPr/>
        </p:nvSpPr>
        <p:spPr>
          <a:xfrm rot="5297698">
            <a:off x="5629685" y="1238706"/>
            <a:ext cx="7028629" cy="7809588"/>
          </a:xfrm>
          <a:custGeom>
            <a:avLst/>
            <a:gdLst/>
            <a:ahLst/>
            <a:cxnLst/>
            <a:rect l="l" t="t" r="r" b="b"/>
            <a:pathLst>
              <a:path w="7028629" h="7809588">
                <a:moveTo>
                  <a:pt x="0" y="0"/>
                </a:moveTo>
                <a:lnTo>
                  <a:pt x="7028630" y="0"/>
                </a:lnTo>
                <a:lnTo>
                  <a:pt x="7028630" y="7809588"/>
                </a:lnTo>
                <a:lnTo>
                  <a:pt x="0" y="7809588"/>
                </a:lnTo>
                <a:lnTo>
                  <a:pt x="0" y="0"/>
                </a:lnTo>
                <a:close/>
              </a:path>
            </a:pathLst>
          </a:custGeom>
          <a:blipFill>
            <a:blip r:embed="rId2">
              <a:alphaModFix amt="58000"/>
            </a:blip>
            <a:stretch>
              <a:fillRect/>
            </a:stretch>
          </a:blipFill>
        </p:spPr>
      </p:sp>
      <p:sp>
        <p:nvSpPr>
          <p:cNvPr id="3" name="Freeform 3"/>
          <p:cNvSpPr/>
          <p:nvPr/>
        </p:nvSpPr>
        <p:spPr>
          <a:xfrm rot="5400000">
            <a:off x="5019551" y="91806"/>
            <a:ext cx="4294900" cy="4772111"/>
          </a:xfrm>
          <a:custGeom>
            <a:avLst/>
            <a:gdLst/>
            <a:ahLst/>
            <a:cxnLst/>
            <a:rect l="l" t="t" r="r" b="b"/>
            <a:pathLst>
              <a:path w="4294900" h="4772111">
                <a:moveTo>
                  <a:pt x="0" y="0"/>
                </a:moveTo>
                <a:lnTo>
                  <a:pt x="4294900" y="0"/>
                </a:lnTo>
                <a:lnTo>
                  <a:pt x="4294900" y="4772111"/>
                </a:lnTo>
                <a:lnTo>
                  <a:pt x="0" y="4772111"/>
                </a:lnTo>
                <a:lnTo>
                  <a:pt x="0" y="0"/>
                </a:lnTo>
                <a:close/>
              </a:path>
            </a:pathLst>
          </a:custGeom>
          <a:blipFill>
            <a:blip r:embed="rId3"/>
            <a:stretch>
              <a:fillRect/>
            </a:stretch>
          </a:blipFill>
        </p:spPr>
      </p:sp>
      <p:sp>
        <p:nvSpPr>
          <p:cNvPr id="4" name="Freeform 4"/>
          <p:cNvSpPr/>
          <p:nvPr/>
        </p:nvSpPr>
        <p:spPr>
          <a:xfrm rot="5400000">
            <a:off x="10685742" y="4238936"/>
            <a:ext cx="4294900" cy="4772111"/>
          </a:xfrm>
          <a:custGeom>
            <a:avLst/>
            <a:gdLst/>
            <a:ahLst/>
            <a:cxnLst/>
            <a:rect l="l" t="t" r="r" b="b"/>
            <a:pathLst>
              <a:path w="4294900" h="4772111">
                <a:moveTo>
                  <a:pt x="0" y="0"/>
                </a:moveTo>
                <a:lnTo>
                  <a:pt x="4294900" y="0"/>
                </a:lnTo>
                <a:lnTo>
                  <a:pt x="4294900" y="4772111"/>
                </a:lnTo>
                <a:lnTo>
                  <a:pt x="0" y="4772111"/>
                </a:lnTo>
                <a:lnTo>
                  <a:pt x="0" y="0"/>
                </a:lnTo>
                <a:close/>
              </a:path>
            </a:pathLst>
          </a:custGeom>
          <a:blipFill>
            <a:blip r:embed="rId3"/>
            <a:stretch>
              <a:fillRect/>
            </a:stretch>
          </a:blipFill>
        </p:spPr>
      </p:sp>
      <p:sp>
        <p:nvSpPr>
          <p:cNvPr id="5" name="Freeform 5"/>
          <p:cNvSpPr/>
          <p:nvPr/>
        </p:nvSpPr>
        <p:spPr>
          <a:xfrm rot="-999793">
            <a:off x="8615597" y="1639422"/>
            <a:ext cx="3107580" cy="2594830"/>
          </a:xfrm>
          <a:custGeom>
            <a:avLst/>
            <a:gdLst/>
            <a:ahLst/>
            <a:cxnLst/>
            <a:rect l="l" t="t" r="r" b="b"/>
            <a:pathLst>
              <a:path w="3107580" h="2594830">
                <a:moveTo>
                  <a:pt x="0" y="0"/>
                </a:moveTo>
                <a:lnTo>
                  <a:pt x="3107580" y="0"/>
                </a:lnTo>
                <a:lnTo>
                  <a:pt x="3107580" y="2594829"/>
                </a:lnTo>
                <a:lnTo>
                  <a:pt x="0" y="2594829"/>
                </a:lnTo>
                <a:lnTo>
                  <a:pt x="0" y="0"/>
                </a:lnTo>
                <a:close/>
              </a:path>
            </a:pathLst>
          </a:custGeom>
          <a:blipFill>
            <a:blip r:embed="rId4">
              <a:alphaModFix amt="65999"/>
            </a:blip>
            <a:stretch>
              <a:fillRect/>
            </a:stretch>
          </a:blipFill>
        </p:spPr>
      </p:sp>
      <p:sp>
        <p:nvSpPr>
          <p:cNvPr id="6" name="Freeform 6"/>
          <p:cNvSpPr/>
          <p:nvPr/>
        </p:nvSpPr>
        <p:spPr>
          <a:xfrm rot="-10800000">
            <a:off x="6731391" y="6123894"/>
            <a:ext cx="2821665" cy="2356090"/>
          </a:xfrm>
          <a:custGeom>
            <a:avLst/>
            <a:gdLst/>
            <a:ahLst/>
            <a:cxnLst/>
            <a:rect l="l" t="t" r="r" b="b"/>
            <a:pathLst>
              <a:path w="2821665" h="2356090">
                <a:moveTo>
                  <a:pt x="0" y="0"/>
                </a:moveTo>
                <a:lnTo>
                  <a:pt x="2821666" y="0"/>
                </a:lnTo>
                <a:lnTo>
                  <a:pt x="2821666" y="2356090"/>
                </a:lnTo>
                <a:lnTo>
                  <a:pt x="0" y="2356090"/>
                </a:lnTo>
                <a:lnTo>
                  <a:pt x="0" y="0"/>
                </a:lnTo>
                <a:close/>
              </a:path>
            </a:pathLst>
          </a:custGeom>
          <a:blipFill>
            <a:blip r:embed="rId4">
              <a:alphaModFix amt="65999"/>
            </a:blip>
            <a:stretch>
              <a:fillRect/>
            </a:stretch>
          </a:blipFill>
        </p:spPr>
      </p:sp>
      <p:sp>
        <p:nvSpPr>
          <p:cNvPr id="7" name="Freeform 7"/>
          <p:cNvSpPr/>
          <p:nvPr/>
        </p:nvSpPr>
        <p:spPr>
          <a:xfrm>
            <a:off x="-873650" y="6476883"/>
            <a:ext cx="4210927" cy="5073405"/>
          </a:xfrm>
          <a:custGeom>
            <a:avLst/>
            <a:gdLst/>
            <a:ahLst/>
            <a:cxnLst/>
            <a:rect l="l" t="t" r="r" b="b"/>
            <a:pathLst>
              <a:path w="4210927" h="5073405">
                <a:moveTo>
                  <a:pt x="0" y="0"/>
                </a:moveTo>
                <a:lnTo>
                  <a:pt x="4210926" y="0"/>
                </a:lnTo>
                <a:lnTo>
                  <a:pt x="4210926" y="5073405"/>
                </a:lnTo>
                <a:lnTo>
                  <a:pt x="0" y="5073405"/>
                </a:lnTo>
                <a:lnTo>
                  <a:pt x="0" y="0"/>
                </a:lnTo>
                <a:close/>
              </a:path>
            </a:pathLst>
          </a:custGeom>
          <a:blipFill>
            <a:blip r:embed="rId5"/>
            <a:stretch>
              <a:fillRect/>
            </a:stretch>
          </a:blipFill>
        </p:spPr>
      </p:sp>
      <p:sp>
        <p:nvSpPr>
          <p:cNvPr id="8" name="Freeform 8"/>
          <p:cNvSpPr/>
          <p:nvPr/>
        </p:nvSpPr>
        <p:spPr>
          <a:xfrm>
            <a:off x="15219247" y="-1508003"/>
            <a:ext cx="4210927" cy="5073405"/>
          </a:xfrm>
          <a:custGeom>
            <a:avLst/>
            <a:gdLst/>
            <a:ahLst/>
            <a:cxnLst/>
            <a:rect l="l" t="t" r="r" b="b"/>
            <a:pathLst>
              <a:path w="4210927" h="5073405">
                <a:moveTo>
                  <a:pt x="0" y="0"/>
                </a:moveTo>
                <a:lnTo>
                  <a:pt x="4210927" y="0"/>
                </a:lnTo>
                <a:lnTo>
                  <a:pt x="4210927" y="5073406"/>
                </a:lnTo>
                <a:lnTo>
                  <a:pt x="0" y="5073406"/>
                </a:lnTo>
                <a:lnTo>
                  <a:pt x="0" y="0"/>
                </a:lnTo>
                <a:close/>
              </a:path>
            </a:pathLst>
          </a:custGeom>
          <a:blipFill>
            <a:blip r:embed="rId5"/>
            <a:stretch>
              <a:fillRect/>
            </a:stretch>
          </a:blipFill>
        </p:spPr>
      </p:sp>
      <p:sp>
        <p:nvSpPr>
          <p:cNvPr id="9" name="TextBox 9"/>
          <p:cNvSpPr txBox="1"/>
          <p:nvPr/>
        </p:nvSpPr>
        <p:spPr>
          <a:xfrm>
            <a:off x="3468552" y="4222432"/>
            <a:ext cx="11350895" cy="1651635"/>
          </a:xfrm>
          <a:prstGeom prst="rect">
            <a:avLst/>
          </a:prstGeom>
        </p:spPr>
        <p:txBody>
          <a:bodyPr lIns="0" tIns="0" rIns="0" bIns="0" rtlCol="0" anchor="t">
            <a:spAutoFit/>
          </a:bodyPr>
          <a:lstStyle/>
          <a:p>
            <a:pPr algn="ctr">
              <a:lnSpc>
                <a:spcPts val="13439"/>
              </a:lnSpc>
              <a:spcBef>
                <a:spcPct val="0"/>
              </a:spcBef>
            </a:pPr>
            <a:r>
              <a:rPr lang="en-US" sz="9600">
                <a:solidFill>
                  <a:srgbClr val="000000"/>
                </a:solidFill>
                <a:latin typeface="Alice"/>
                <a:ea typeface="Alice"/>
                <a:cs typeface="Alice"/>
                <a:sym typeface="Alice"/>
              </a:rPr>
              <a:t>About the project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644</Words>
  <Application>Microsoft Office PowerPoint</Application>
  <PresentationFormat>Custom</PresentationFormat>
  <Paragraphs>69</Paragraphs>
  <Slides>16</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16</vt:i4>
      </vt:variant>
    </vt:vector>
  </HeadingPairs>
  <TitlesOfParts>
    <vt:vector size="32" baseType="lpstr">
      <vt:lpstr>Roboto</vt:lpstr>
      <vt:lpstr>Cinzel</vt:lpstr>
      <vt:lpstr>Questrial</vt:lpstr>
      <vt:lpstr>Arial</vt:lpstr>
      <vt:lpstr>Alice Bold</vt:lpstr>
      <vt:lpstr>มอนตี้ Bold</vt:lpstr>
      <vt:lpstr>Arial Bold</vt:lpstr>
      <vt:lpstr>Gagalin</vt:lpstr>
      <vt:lpstr>Twister</vt:lpstr>
      <vt:lpstr>Comic Sans</vt:lpstr>
      <vt:lpstr>Canva Sans</vt:lpstr>
      <vt:lpstr>Lora</vt:lpstr>
      <vt:lpstr>Alice</vt:lpstr>
      <vt:lpstr>Canva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LENOVO</cp:lastModifiedBy>
  <cp:revision>4</cp:revision>
  <dcterms:created xsi:type="dcterms:W3CDTF">2006-08-16T00:00:00Z</dcterms:created>
  <dcterms:modified xsi:type="dcterms:W3CDTF">2025-05-13T08:45:32Z</dcterms:modified>
  <dc:identifier>DAGR4XP5m_0</dc:identifier>
</cp:coreProperties>
</file>